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75" r:id="rId4"/>
    <p:sldId id="260" r:id="rId5"/>
    <p:sldId id="264" r:id="rId6"/>
    <p:sldId id="261" r:id="rId7"/>
    <p:sldId id="265" r:id="rId8"/>
    <p:sldId id="263" r:id="rId9"/>
    <p:sldId id="266" r:id="rId10"/>
    <p:sldId id="276" r:id="rId11"/>
    <p:sldId id="278" r:id="rId12"/>
    <p:sldId id="277" r:id="rId13"/>
    <p:sldId id="279" r:id="rId14"/>
    <p:sldId id="280" r:id="rId15"/>
    <p:sldId id="281" r:id="rId16"/>
    <p:sldId id="267" r:id="rId17"/>
    <p:sldId id="282" r:id="rId18"/>
    <p:sldId id="268" r:id="rId19"/>
    <p:sldId id="283" r:id="rId20"/>
    <p:sldId id="284" r:id="rId21"/>
    <p:sldId id="269" r:id="rId22"/>
    <p:sldId id="274" r:id="rId23"/>
    <p:sldId id="270" r:id="rId24"/>
    <p:sldId id="286" r:id="rId25"/>
    <p:sldId id="287" r:id="rId26"/>
    <p:sldId id="285" r:id="rId27"/>
    <p:sldId id="288" r:id="rId28"/>
    <p:sldId id="262" r:id="rId29"/>
    <p:sldId id="272" r:id="rId30"/>
    <p:sldId id="273" r:id="rId31"/>
    <p:sldId id="271" r:id="rId32"/>
    <p:sldId id="289" r:id="rId33"/>
    <p:sldId id="290" r:id="rId34"/>
    <p:sldId id="291" r:id="rId35"/>
    <p:sldId id="292" r:id="rId36"/>
    <p:sldId id="293" r:id="rId37"/>
    <p:sldId id="294"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7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39CA93-9027-4ED5-B4A4-FAE1696F69FB}" type="doc">
      <dgm:prSet loTypeId="urn:microsoft.com/office/officeart/2005/8/layout/target1" loCatId="relationship" qsTypeId="urn:microsoft.com/office/officeart/2005/8/quickstyle/simple1" qsCatId="simple" csTypeId="urn:microsoft.com/office/officeart/2005/8/colors/colorful5" csCatId="colorful" phldr="1"/>
      <dgm:spPr/>
    </dgm:pt>
    <dgm:pt modelId="{2609EEFC-211A-4035-85CB-CE08DF1A4AED}">
      <dgm:prSet phldrT="[Text]"/>
      <dgm:spPr/>
      <dgm:t>
        <a:bodyPr/>
        <a:lstStyle/>
        <a:p>
          <a:r>
            <a:rPr lang="en-US" dirty="0" smtClean="0"/>
            <a:t>Right to Believe 	</a:t>
          </a:r>
          <a:endParaRPr lang="en-US" dirty="0"/>
        </a:p>
      </dgm:t>
    </dgm:pt>
    <dgm:pt modelId="{DD531893-98E4-4F2A-9639-9E8CEDFFC106}" type="parTrans" cxnId="{6BB89AC3-C772-4330-A967-B0F5792EA411}">
      <dgm:prSet/>
      <dgm:spPr/>
      <dgm:t>
        <a:bodyPr/>
        <a:lstStyle/>
        <a:p>
          <a:endParaRPr lang="en-US"/>
        </a:p>
      </dgm:t>
    </dgm:pt>
    <dgm:pt modelId="{89C932D9-41A9-4815-91B7-7A4101AF1BC0}" type="sibTrans" cxnId="{6BB89AC3-C772-4330-A967-B0F5792EA411}">
      <dgm:prSet/>
      <dgm:spPr/>
      <dgm:t>
        <a:bodyPr/>
        <a:lstStyle/>
        <a:p>
          <a:endParaRPr lang="en-US"/>
        </a:p>
      </dgm:t>
    </dgm:pt>
    <dgm:pt modelId="{8B7FECE2-F83E-4F2D-9CF0-ABBA2CB86217}">
      <dgm:prSet phldrT="[Text]"/>
      <dgm:spPr/>
      <dgm:t>
        <a:bodyPr/>
        <a:lstStyle/>
        <a:p>
          <a:r>
            <a:rPr lang="en-US" dirty="0" smtClean="0"/>
            <a:t>Free Exercise of Religion	</a:t>
          </a:r>
          <a:endParaRPr lang="en-US" dirty="0"/>
        </a:p>
      </dgm:t>
    </dgm:pt>
    <dgm:pt modelId="{FF8E3781-1F55-4C15-AE09-FDB21DF068D6}" type="parTrans" cxnId="{390F82EB-19B5-4DC0-8A4E-4DE78744DC38}">
      <dgm:prSet/>
      <dgm:spPr/>
      <dgm:t>
        <a:bodyPr/>
        <a:lstStyle/>
        <a:p>
          <a:endParaRPr lang="en-US"/>
        </a:p>
      </dgm:t>
    </dgm:pt>
    <dgm:pt modelId="{A0F3DB26-923D-4140-A7C4-584B64D73EA5}" type="sibTrans" cxnId="{390F82EB-19B5-4DC0-8A4E-4DE78744DC38}">
      <dgm:prSet/>
      <dgm:spPr/>
      <dgm:t>
        <a:bodyPr/>
        <a:lstStyle/>
        <a:p>
          <a:endParaRPr lang="en-US"/>
        </a:p>
      </dgm:t>
    </dgm:pt>
    <dgm:pt modelId="{5AA6FA02-8EEF-4C63-99A0-37FC9EF81C29}">
      <dgm:prSet phldrT="[Text]"/>
      <dgm:spPr/>
      <dgm:t>
        <a:bodyPr/>
        <a:lstStyle/>
        <a:p>
          <a:r>
            <a:rPr lang="en-US" dirty="0" smtClean="0"/>
            <a:t>Free Speech</a:t>
          </a:r>
          <a:endParaRPr lang="en-US" dirty="0"/>
        </a:p>
      </dgm:t>
    </dgm:pt>
    <dgm:pt modelId="{D7EC5961-8C8B-4243-9C48-140914027F15}" type="parTrans" cxnId="{8641B120-776F-497D-A4CB-27D27D2CF0E3}">
      <dgm:prSet/>
      <dgm:spPr/>
      <dgm:t>
        <a:bodyPr/>
        <a:lstStyle/>
        <a:p>
          <a:endParaRPr lang="en-US"/>
        </a:p>
      </dgm:t>
    </dgm:pt>
    <dgm:pt modelId="{FB023945-014E-4868-B4D8-0C1056B01DA1}" type="sibTrans" cxnId="{8641B120-776F-497D-A4CB-27D27D2CF0E3}">
      <dgm:prSet/>
      <dgm:spPr/>
      <dgm:t>
        <a:bodyPr/>
        <a:lstStyle/>
        <a:p>
          <a:endParaRPr lang="en-US"/>
        </a:p>
      </dgm:t>
    </dgm:pt>
    <dgm:pt modelId="{7100B8A2-4033-4C6A-A394-F8686D89D54C}">
      <dgm:prSet/>
      <dgm:spPr/>
      <dgm:t>
        <a:bodyPr/>
        <a:lstStyle/>
        <a:p>
          <a:r>
            <a:rPr lang="en-US" dirty="0" smtClean="0"/>
            <a:t>Free Press</a:t>
          </a:r>
          <a:endParaRPr lang="en-US" dirty="0"/>
        </a:p>
      </dgm:t>
    </dgm:pt>
    <dgm:pt modelId="{C67624E1-4BFC-4502-9944-468FF6E66BB0}" type="parTrans" cxnId="{B7C5CC53-C679-412F-8E4A-1A70D1C3D0FC}">
      <dgm:prSet/>
      <dgm:spPr/>
      <dgm:t>
        <a:bodyPr/>
        <a:lstStyle/>
        <a:p>
          <a:endParaRPr lang="en-US"/>
        </a:p>
      </dgm:t>
    </dgm:pt>
    <dgm:pt modelId="{EE3052BE-0159-431E-B822-73618E43315D}" type="sibTrans" cxnId="{B7C5CC53-C679-412F-8E4A-1A70D1C3D0FC}">
      <dgm:prSet/>
      <dgm:spPr/>
      <dgm:t>
        <a:bodyPr/>
        <a:lstStyle/>
        <a:p>
          <a:endParaRPr lang="en-US"/>
        </a:p>
      </dgm:t>
    </dgm:pt>
    <dgm:pt modelId="{27735710-C653-458C-B74C-93D42E4663C4}">
      <dgm:prSet/>
      <dgm:spPr/>
      <dgm:t>
        <a:bodyPr/>
        <a:lstStyle/>
        <a:p>
          <a:r>
            <a:rPr lang="en-US" dirty="0" smtClean="0"/>
            <a:t>Right to Assemble</a:t>
          </a:r>
          <a:endParaRPr lang="en-US" dirty="0"/>
        </a:p>
      </dgm:t>
    </dgm:pt>
    <dgm:pt modelId="{0F8B1D60-57D8-4353-8B0E-5A9048F716CD}" type="parTrans" cxnId="{38C1BB18-FC52-4753-BBF1-FD6FAC1BCB34}">
      <dgm:prSet/>
      <dgm:spPr/>
      <dgm:t>
        <a:bodyPr/>
        <a:lstStyle/>
        <a:p>
          <a:endParaRPr lang="en-US"/>
        </a:p>
      </dgm:t>
    </dgm:pt>
    <dgm:pt modelId="{CA68532E-3FDD-4B34-979D-9A20BCCAF43B}" type="sibTrans" cxnId="{38C1BB18-FC52-4753-BBF1-FD6FAC1BCB34}">
      <dgm:prSet/>
      <dgm:spPr/>
      <dgm:t>
        <a:bodyPr/>
        <a:lstStyle/>
        <a:p>
          <a:endParaRPr lang="en-US"/>
        </a:p>
      </dgm:t>
    </dgm:pt>
    <dgm:pt modelId="{8EA985A3-2160-4385-86F6-43258CCB6B14}" type="pres">
      <dgm:prSet presAssocID="{CF39CA93-9027-4ED5-B4A4-FAE1696F69FB}" presName="composite" presStyleCnt="0">
        <dgm:presLayoutVars>
          <dgm:chMax val="5"/>
          <dgm:dir/>
          <dgm:resizeHandles val="exact"/>
        </dgm:presLayoutVars>
      </dgm:prSet>
      <dgm:spPr/>
    </dgm:pt>
    <dgm:pt modelId="{62769236-F113-4569-A158-C504B5E7CB88}" type="pres">
      <dgm:prSet presAssocID="{2609EEFC-211A-4035-85CB-CE08DF1A4AED}" presName="circle1" presStyleLbl="lnNode1" presStyleIdx="0" presStyleCnt="5"/>
      <dgm:spPr/>
    </dgm:pt>
    <dgm:pt modelId="{DE5BD722-B42A-4900-A4B3-A1F2405249C1}" type="pres">
      <dgm:prSet presAssocID="{2609EEFC-211A-4035-85CB-CE08DF1A4AED}" presName="text1" presStyleLbl="revTx" presStyleIdx="0" presStyleCnt="5">
        <dgm:presLayoutVars>
          <dgm:bulletEnabled val="1"/>
        </dgm:presLayoutVars>
      </dgm:prSet>
      <dgm:spPr/>
      <dgm:t>
        <a:bodyPr/>
        <a:lstStyle/>
        <a:p>
          <a:endParaRPr lang="en-US"/>
        </a:p>
      </dgm:t>
    </dgm:pt>
    <dgm:pt modelId="{5C9EBE45-C97D-42D3-AD5E-B7C0C987AB30}" type="pres">
      <dgm:prSet presAssocID="{2609EEFC-211A-4035-85CB-CE08DF1A4AED}" presName="line1" presStyleLbl="callout" presStyleIdx="0" presStyleCnt="10"/>
      <dgm:spPr/>
    </dgm:pt>
    <dgm:pt modelId="{07ADC649-EC09-42D9-AA79-5B7FAFFD9C96}" type="pres">
      <dgm:prSet presAssocID="{2609EEFC-211A-4035-85CB-CE08DF1A4AED}" presName="d1" presStyleLbl="callout" presStyleIdx="1" presStyleCnt="10"/>
      <dgm:spPr/>
    </dgm:pt>
    <dgm:pt modelId="{2498E4B1-0DE3-4F5F-A99D-DECD2BBCA710}" type="pres">
      <dgm:prSet presAssocID="{8B7FECE2-F83E-4F2D-9CF0-ABBA2CB86217}" presName="circle2" presStyleLbl="lnNode1" presStyleIdx="1" presStyleCnt="5"/>
      <dgm:spPr/>
    </dgm:pt>
    <dgm:pt modelId="{429A494B-82C5-441C-B81D-CEE36011E8CF}" type="pres">
      <dgm:prSet presAssocID="{8B7FECE2-F83E-4F2D-9CF0-ABBA2CB86217}" presName="text2" presStyleLbl="revTx" presStyleIdx="1" presStyleCnt="5">
        <dgm:presLayoutVars>
          <dgm:bulletEnabled val="1"/>
        </dgm:presLayoutVars>
      </dgm:prSet>
      <dgm:spPr/>
      <dgm:t>
        <a:bodyPr/>
        <a:lstStyle/>
        <a:p>
          <a:endParaRPr lang="en-US"/>
        </a:p>
      </dgm:t>
    </dgm:pt>
    <dgm:pt modelId="{D473FD0D-FBB2-47AD-83C5-FA043A29CCD0}" type="pres">
      <dgm:prSet presAssocID="{8B7FECE2-F83E-4F2D-9CF0-ABBA2CB86217}" presName="line2" presStyleLbl="callout" presStyleIdx="2" presStyleCnt="10"/>
      <dgm:spPr/>
    </dgm:pt>
    <dgm:pt modelId="{EB26CF8F-7818-4C2F-ADF7-8E6A3D78647A}" type="pres">
      <dgm:prSet presAssocID="{8B7FECE2-F83E-4F2D-9CF0-ABBA2CB86217}" presName="d2" presStyleLbl="callout" presStyleIdx="3" presStyleCnt="10"/>
      <dgm:spPr/>
    </dgm:pt>
    <dgm:pt modelId="{89A2EDAC-43E6-4F72-BE84-79FDAA957DC6}" type="pres">
      <dgm:prSet presAssocID="{5AA6FA02-8EEF-4C63-99A0-37FC9EF81C29}" presName="circle3" presStyleLbl="lnNode1" presStyleIdx="2" presStyleCnt="5"/>
      <dgm:spPr/>
    </dgm:pt>
    <dgm:pt modelId="{A02DC5D8-A191-4007-BE17-FF6409A7F48A}" type="pres">
      <dgm:prSet presAssocID="{5AA6FA02-8EEF-4C63-99A0-37FC9EF81C29}" presName="text3" presStyleLbl="revTx" presStyleIdx="2" presStyleCnt="5">
        <dgm:presLayoutVars>
          <dgm:bulletEnabled val="1"/>
        </dgm:presLayoutVars>
      </dgm:prSet>
      <dgm:spPr/>
      <dgm:t>
        <a:bodyPr/>
        <a:lstStyle/>
        <a:p>
          <a:endParaRPr lang="en-US"/>
        </a:p>
      </dgm:t>
    </dgm:pt>
    <dgm:pt modelId="{BAFB1F48-79DE-4990-B9DD-C70C10CCCB56}" type="pres">
      <dgm:prSet presAssocID="{5AA6FA02-8EEF-4C63-99A0-37FC9EF81C29}" presName="line3" presStyleLbl="callout" presStyleIdx="4" presStyleCnt="10"/>
      <dgm:spPr/>
    </dgm:pt>
    <dgm:pt modelId="{8716E424-F1F1-483D-8170-39AC7A310D8C}" type="pres">
      <dgm:prSet presAssocID="{5AA6FA02-8EEF-4C63-99A0-37FC9EF81C29}" presName="d3" presStyleLbl="callout" presStyleIdx="5" presStyleCnt="10"/>
      <dgm:spPr/>
    </dgm:pt>
    <dgm:pt modelId="{7A70C5EB-AE4A-4AFE-8E6F-40A7443FC13B}" type="pres">
      <dgm:prSet presAssocID="{7100B8A2-4033-4C6A-A394-F8686D89D54C}" presName="circle4" presStyleLbl="lnNode1" presStyleIdx="3" presStyleCnt="5"/>
      <dgm:spPr/>
    </dgm:pt>
    <dgm:pt modelId="{517D97BA-A52A-4658-89B2-184F4E238FC8}" type="pres">
      <dgm:prSet presAssocID="{7100B8A2-4033-4C6A-A394-F8686D89D54C}" presName="text4" presStyleLbl="revTx" presStyleIdx="3" presStyleCnt="5">
        <dgm:presLayoutVars>
          <dgm:bulletEnabled val="1"/>
        </dgm:presLayoutVars>
      </dgm:prSet>
      <dgm:spPr/>
      <dgm:t>
        <a:bodyPr/>
        <a:lstStyle/>
        <a:p>
          <a:endParaRPr lang="en-US"/>
        </a:p>
      </dgm:t>
    </dgm:pt>
    <dgm:pt modelId="{F119BE24-84D5-4C67-884E-B2984943CAD6}" type="pres">
      <dgm:prSet presAssocID="{7100B8A2-4033-4C6A-A394-F8686D89D54C}" presName="line4" presStyleLbl="callout" presStyleIdx="6" presStyleCnt="10"/>
      <dgm:spPr/>
    </dgm:pt>
    <dgm:pt modelId="{06A7F0DE-04F0-4CE2-90E5-D5F942E164FD}" type="pres">
      <dgm:prSet presAssocID="{7100B8A2-4033-4C6A-A394-F8686D89D54C}" presName="d4" presStyleLbl="callout" presStyleIdx="7" presStyleCnt="10"/>
      <dgm:spPr/>
    </dgm:pt>
    <dgm:pt modelId="{43A8C5BD-402A-454A-A5C9-006F99C26EE4}" type="pres">
      <dgm:prSet presAssocID="{27735710-C653-458C-B74C-93D42E4663C4}" presName="circle5" presStyleLbl="lnNode1" presStyleIdx="4" presStyleCnt="5"/>
      <dgm:spPr/>
    </dgm:pt>
    <dgm:pt modelId="{2CE00E54-66E6-49B0-BD87-8B405C611DF4}" type="pres">
      <dgm:prSet presAssocID="{27735710-C653-458C-B74C-93D42E4663C4}" presName="text5" presStyleLbl="revTx" presStyleIdx="4" presStyleCnt="5">
        <dgm:presLayoutVars>
          <dgm:bulletEnabled val="1"/>
        </dgm:presLayoutVars>
      </dgm:prSet>
      <dgm:spPr/>
      <dgm:t>
        <a:bodyPr/>
        <a:lstStyle/>
        <a:p>
          <a:endParaRPr lang="en-US"/>
        </a:p>
      </dgm:t>
    </dgm:pt>
    <dgm:pt modelId="{66D78934-C9AD-4581-860B-659F2596648A}" type="pres">
      <dgm:prSet presAssocID="{27735710-C653-458C-B74C-93D42E4663C4}" presName="line5" presStyleLbl="callout" presStyleIdx="8" presStyleCnt="10"/>
      <dgm:spPr/>
    </dgm:pt>
    <dgm:pt modelId="{F7E480BD-B8ED-4965-9920-204691AFC2C0}" type="pres">
      <dgm:prSet presAssocID="{27735710-C653-458C-B74C-93D42E4663C4}" presName="d5" presStyleLbl="callout" presStyleIdx="9" presStyleCnt="10"/>
      <dgm:spPr/>
    </dgm:pt>
  </dgm:ptLst>
  <dgm:cxnLst>
    <dgm:cxn modelId="{96863C63-6913-42C6-B6DA-BF65D5C409C6}" type="presOf" srcId="{2609EEFC-211A-4035-85CB-CE08DF1A4AED}" destId="{DE5BD722-B42A-4900-A4B3-A1F2405249C1}" srcOrd="0" destOrd="0" presId="urn:microsoft.com/office/officeart/2005/8/layout/target1"/>
    <dgm:cxn modelId="{390F82EB-19B5-4DC0-8A4E-4DE78744DC38}" srcId="{CF39CA93-9027-4ED5-B4A4-FAE1696F69FB}" destId="{8B7FECE2-F83E-4F2D-9CF0-ABBA2CB86217}" srcOrd="1" destOrd="0" parTransId="{FF8E3781-1F55-4C15-AE09-FDB21DF068D6}" sibTransId="{A0F3DB26-923D-4140-A7C4-584B64D73EA5}"/>
    <dgm:cxn modelId="{793B423C-F4C8-47C1-9706-30ADAAA918AF}" type="presOf" srcId="{5AA6FA02-8EEF-4C63-99A0-37FC9EF81C29}" destId="{A02DC5D8-A191-4007-BE17-FF6409A7F48A}" srcOrd="0" destOrd="0" presId="urn:microsoft.com/office/officeart/2005/8/layout/target1"/>
    <dgm:cxn modelId="{F32AEB70-53AD-4A7A-B94B-79F01D9307DE}" type="presOf" srcId="{8B7FECE2-F83E-4F2D-9CF0-ABBA2CB86217}" destId="{429A494B-82C5-441C-B81D-CEE36011E8CF}" srcOrd="0" destOrd="0" presId="urn:microsoft.com/office/officeart/2005/8/layout/target1"/>
    <dgm:cxn modelId="{38C1BB18-FC52-4753-BBF1-FD6FAC1BCB34}" srcId="{CF39CA93-9027-4ED5-B4A4-FAE1696F69FB}" destId="{27735710-C653-458C-B74C-93D42E4663C4}" srcOrd="4" destOrd="0" parTransId="{0F8B1D60-57D8-4353-8B0E-5A9048F716CD}" sibTransId="{CA68532E-3FDD-4B34-979D-9A20BCCAF43B}"/>
    <dgm:cxn modelId="{C8A9EFB1-518C-4FD6-A613-7C847AC21721}" type="presOf" srcId="{CF39CA93-9027-4ED5-B4A4-FAE1696F69FB}" destId="{8EA985A3-2160-4385-86F6-43258CCB6B14}" srcOrd="0" destOrd="0" presId="urn:microsoft.com/office/officeart/2005/8/layout/target1"/>
    <dgm:cxn modelId="{6BB89AC3-C772-4330-A967-B0F5792EA411}" srcId="{CF39CA93-9027-4ED5-B4A4-FAE1696F69FB}" destId="{2609EEFC-211A-4035-85CB-CE08DF1A4AED}" srcOrd="0" destOrd="0" parTransId="{DD531893-98E4-4F2A-9639-9E8CEDFFC106}" sibTransId="{89C932D9-41A9-4815-91B7-7A4101AF1BC0}"/>
    <dgm:cxn modelId="{8641B120-776F-497D-A4CB-27D27D2CF0E3}" srcId="{CF39CA93-9027-4ED5-B4A4-FAE1696F69FB}" destId="{5AA6FA02-8EEF-4C63-99A0-37FC9EF81C29}" srcOrd="2" destOrd="0" parTransId="{D7EC5961-8C8B-4243-9C48-140914027F15}" sibTransId="{FB023945-014E-4868-B4D8-0C1056B01DA1}"/>
    <dgm:cxn modelId="{B7C5CC53-C679-412F-8E4A-1A70D1C3D0FC}" srcId="{CF39CA93-9027-4ED5-B4A4-FAE1696F69FB}" destId="{7100B8A2-4033-4C6A-A394-F8686D89D54C}" srcOrd="3" destOrd="0" parTransId="{C67624E1-4BFC-4502-9944-468FF6E66BB0}" sibTransId="{EE3052BE-0159-431E-B822-73618E43315D}"/>
    <dgm:cxn modelId="{F30FC21E-7A51-41F0-8161-12726AB575D3}" type="presOf" srcId="{27735710-C653-458C-B74C-93D42E4663C4}" destId="{2CE00E54-66E6-49B0-BD87-8B405C611DF4}" srcOrd="0" destOrd="0" presId="urn:microsoft.com/office/officeart/2005/8/layout/target1"/>
    <dgm:cxn modelId="{C69635B5-0054-4574-BB07-BBD4BF39C3E7}" type="presOf" srcId="{7100B8A2-4033-4C6A-A394-F8686D89D54C}" destId="{517D97BA-A52A-4658-89B2-184F4E238FC8}" srcOrd="0" destOrd="0" presId="urn:microsoft.com/office/officeart/2005/8/layout/target1"/>
    <dgm:cxn modelId="{FBF45140-B15A-4CDB-B252-AA9EF70FB252}" type="presParOf" srcId="{8EA985A3-2160-4385-86F6-43258CCB6B14}" destId="{62769236-F113-4569-A158-C504B5E7CB88}" srcOrd="0" destOrd="0" presId="urn:microsoft.com/office/officeart/2005/8/layout/target1"/>
    <dgm:cxn modelId="{C642C8EF-55B0-40BF-9564-2C7D6A8F6C8E}" type="presParOf" srcId="{8EA985A3-2160-4385-86F6-43258CCB6B14}" destId="{DE5BD722-B42A-4900-A4B3-A1F2405249C1}" srcOrd="1" destOrd="0" presId="urn:microsoft.com/office/officeart/2005/8/layout/target1"/>
    <dgm:cxn modelId="{8E35449A-A9E5-4C7A-868C-1DF3F3BC27A4}" type="presParOf" srcId="{8EA985A3-2160-4385-86F6-43258CCB6B14}" destId="{5C9EBE45-C97D-42D3-AD5E-B7C0C987AB30}" srcOrd="2" destOrd="0" presId="urn:microsoft.com/office/officeart/2005/8/layout/target1"/>
    <dgm:cxn modelId="{C328600F-BD40-4B48-B104-0DEBCF9EDE22}" type="presParOf" srcId="{8EA985A3-2160-4385-86F6-43258CCB6B14}" destId="{07ADC649-EC09-42D9-AA79-5B7FAFFD9C96}" srcOrd="3" destOrd="0" presId="urn:microsoft.com/office/officeart/2005/8/layout/target1"/>
    <dgm:cxn modelId="{987FF7BD-46A4-4072-BE21-E419BE4CAAAD}" type="presParOf" srcId="{8EA985A3-2160-4385-86F6-43258CCB6B14}" destId="{2498E4B1-0DE3-4F5F-A99D-DECD2BBCA710}" srcOrd="4" destOrd="0" presId="urn:microsoft.com/office/officeart/2005/8/layout/target1"/>
    <dgm:cxn modelId="{CAFC4379-DACB-4464-AFAA-D1B19197AB48}" type="presParOf" srcId="{8EA985A3-2160-4385-86F6-43258CCB6B14}" destId="{429A494B-82C5-441C-B81D-CEE36011E8CF}" srcOrd="5" destOrd="0" presId="urn:microsoft.com/office/officeart/2005/8/layout/target1"/>
    <dgm:cxn modelId="{C301548F-C0EB-4B02-8C1A-12B394283238}" type="presParOf" srcId="{8EA985A3-2160-4385-86F6-43258CCB6B14}" destId="{D473FD0D-FBB2-47AD-83C5-FA043A29CCD0}" srcOrd="6" destOrd="0" presId="urn:microsoft.com/office/officeart/2005/8/layout/target1"/>
    <dgm:cxn modelId="{C1A705B6-E0F3-43F0-BA04-8DAFCDD86D46}" type="presParOf" srcId="{8EA985A3-2160-4385-86F6-43258CCB6B14}" destId="{EB26CF8F-7818-4C2F-ADF7-8E6A3D78647A}" srcOrd="7" destOrd="0" presId="urn:microsoft.com/office/officeart/2005/8/layout/target1"/>
    <dgm:cxn modelId="{9088DCE1-F516-47BB-97F6-9C4C6C144E5A}" type="presParOf" srcId="{8EA985A3-2160-4385-86F6-43258CCB6B14}" destId="{89A2EDAC-43E6-4F72-BE84-79FDAA957DC6}" srcOrd="8" destOrd="0" presId="urn:microsoft.com/office/officeart/2005/8/layout/target1"/>
    <dgm:cxn modelId="{F3668A0A-D873-4E5B-ABCF-C3B7EFEE4453}" type="presParOf" srcId="{8EA985A3-2160-4385-86F6-43258CCB6B14}" destId="{A02DC5D8-A191-4007-BE17-FF6409A7F48A}" srcOrd="9" destOrd="0" presId="urn:microsoft.com/office/officeart/2005/8/layout/target1"/>
    <dgm:cxn modelId="{69549B78-38C6-41C8-985D-FE32D46FA903}" type="presParOf" srcId="{8EA985A3-2160-4385-86F6-43258CCB6B14}" destId="{BAFB1F48-79DE-4990-B9DD-C70C10CCCB56}" srcOrd="10" destOrd="0" presId="urn:microsoft.com/office/officeart/2005/8/layout/target1"/>
    <dgm:cxn modelId="{DF43AC07-F04B-435D-AFBC-8BE14B1A7714}" type="presParOf" srcId="{8EA985A3-2160-4385-86F6-43258CCB6B14}" destId="{8716E424-F1F1-483D-8170-39AC7A310D8C}" srcOrd="11" destOrd="0" presId="urn:microsoft.com/office/officeart/2005/8/layout/target1"/>
    <dgm:cxn modelId="{68200593-170B-4EC1-9743-11182B97CC85}" type="presParOf" srcId="{8EA985A3-2160-4385-86F6-43258CCB6B14}" destId="{7A70C5EB-AE4A-4AFE-8E6F-40A7443FC13B}" srcOrd="12" destOrd="0" presId="urn:microsoft.com/office/officeart/2005/8/layout/target1"/>
    <dgm:cxn modelId="{2C9DD25B-2CF8-4976-A08D-316F7E2520FC}" type="presParOf" srcId="{8EA985A3-2160-4385-86F6-43258CCB6B14}" destId="{517D97BA-A52A-4658-89B2-184F4E238FC8}" srcOrd="13" destOrd="0" presId="urn:microsoft.com/office/officeart/2005/8/layout/target1"/>
    <dgm:cxn modelId="{2AB3E024-EB36-40F0-A37D-3051A811323D}" type="presParOf" srcId="{8EA985A3-2160-4385-86F6-43258CCB6B14}" destId="{F119BE24-84D5-4C67-884E-B2984943CAD6}" srcOrd="14" destOrd="0" presId="urn:microsoft.com/office/officeart/2005/8/layout/target1"/>
    <dgm:cxn modelId="{79E15DB5-F178-4464-9ACA-B0CFEA209657}" type="presParOf" srcId="{8EA985A3-2160-4385-86F6-43258CCB6B14}" destId="{06A7F0DE-04F0-4CE2-90E5-D5F942E164FD}" srcOrd="15" destOrd="0" presId="urn:microsoft.com/office/officeart/2005/8/layout/target1"/>
    <dgm:cxn modelId="{D3B03DAE-5441-4E2E-B1D7-BF4545F4BF4E}" type="presParOf" srcId="{8EA985A3-2160-4385-86F6-43258CCB6B14}" destId="{43A8C5BD-402A-454A-A5C9-006F99C26EE4}" srcOrd="16" destOrd="0" presId="urn:microsoft.com/office/officeart/2005/8/layout/target1"/>
    <dgm:cxn modelId="{E9950D53-C19A-416A-BD8F-B1A66F2F39A1}" type="presParOf" srcId="{8EA985A3-2160-4385-86F6-43258CCB6B14}" destId="{2CE00E54-66E6-49B0-BD87-8B405C611DF4}" srcOrd="17" destOrd="0" presId="urn:microsoft.com/office/officeart/2005/8/layout/target1"/>
    <dgm:cxn modelId="{CA5CE5EE-6796-4DC0-AC37-89436E8D987E}" type="presParOf" srcId="{8EA985A3-2160-4385-86F6-43258CCB6B14}" destId="{66D78934-C9AD-4581-860B-659F2596648A}" srcOrd="18" destOrd="0" presId="urn:microsoft.com/office/officeart/2005/8/layout/target1"/>
    <dgm:cxn modelId="{293B8FF5-F63A-4493-AD42-D9313075B53E}" type="presParOf" srcId="{8EA985A3-2160-4385-86F6-43258CCB6B14}" destId="{F7E480BD-B8ED-4965-9920-204691AFC2C0}" srcOrd="19" destOrd="0" presId="urn:microsoft.com/office/officeart/2005/8/layout/target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A8C5BD-402A-454A-A5C9-006F99C26EE4}">
      <dsp:nvSpPr>
        <dsp:cNvPr id="0" name=""/>
        <dsp:cNvSpPr/>
      </dsp:nvSpPr>
      <dsp:spPr>
        <a:xfrm>
          <a:off x="677333" y="1181811"/>
          <a:ext cx="4064000" cy="4064000"/>
        </a:xfrm>
        <a:prstGeom prst="ellipse">
          <a:avLst/>
        </a:prstGeom>
        <a:solidFill>
          <a:schemeClr val="accent5">
            <a:hueOff val="17978132"/>
            <a:satOff val="-7219"/>
            <a:lumOff val="-2392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A70C5EB-AE4A-4AFE-8E6F-40A7443FC13B}">
      <dsp:nvSpPr>
        <dsp:cNvPr id="0" name=""/>
        <dsp:cNvSpPr/>
      </dsp:nvSpPr>
      <dsp:spPr>
        <a:xfrm>
          <a:off x="1128775" y="1633253"/>
          <a:ext cx="3161114" cy="3161114"/>
        </a:xfrm>
        <a:prstGeom prst="ellipse">
          <a:avLst/>
        </a:prstGeom>
        <a:solidFill>
          <a:schemeClr val="accent5">
            <a:hueOff val="13483599"/>
            <a:satOff val="-5414"/>
            <a:lumOff val="-1794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9A2EDAC-43E6-4F72-BE84-79FDAA957DC6}">
      <dsp:nvSpPr>
        <dsp:cNvPr id="0" name=""/>
        <dsp:cNvSpPr/>
      </dsp:nvSpPr>
      <dsp:spPr>
        <a:xfrm>
          <a:off x="1580218" y="2084696"/>
          <a:ext cx="2258229" cy="2258229"/>
        </a:xfrm>
        <a:prstGeom prst="ellipse">
          <a:avLst/>
        </a:prstGeom>
        <a:solidFill>
          <a:schemeClr val="accent5">
            <a:hueOff val="8989066"/>
            <a:satOff val="-3610"/>
            <a:lumOff val="-1196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498E4B1-0DE3-4F5F-A99D-DECD2BBCA710}">
      <dsp:nvSpPr>
        <dsp:cNvPr id="0" name=""/>
        <dsp:cNvSpPr/>
      </dsp:nvSpPr>
      <dsp:spPr>
        <a:xfrm>
          <a:off x="2031999" y="2536478"/>
          <a:ext cx="1354666" cy="1354666"/>
        </a:xfrm>
        <a:prstGeom prst="ellipse">
          <a:avLst/>
        </a:prstGeom>
        <a:solidFill>
          <a:schemeClr val="accent5">
            <a:hueOff val="4494533"/>
            <a:satOff val="-1805"/>
            <a:lumOff val="-598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769236-F113-4569-A158-C504B5E7CB88}">
      <dsp:nvSpPr>
        <dsp:cNvPr id="0" name=""/>
        <dsp:cNvSpPr/>
      </dsp:nvSpPr>
      <dsp:spPr>
        <a:xfrm>
          <a:off x="2483442" y="2987920"/>
          <a:ext cx="451781" cy="451781"/>
        </a:xfrm>
        <a:prstGeom prst="ellipse">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5BD722-B42A-4900-A4B3-A1F2405249C1}">
      <dsp:nvSpPr>
        <dsp:cNvPr id="0" name=""/>
        <dsp:cNvSpPr/>
      </dsp:nvSpPr>
      <dsp:spPr>
        <a:xfrm>
          <a:off x="5418666" y="172855"/>
          <a:ext cx="2032000" cy="7174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27940" rIns="27940" bIns="27940" numCol="1" spcCol="1270" anchor="ctr" anchorCtr="0">
          <a:noAutofit/>
        </a:bodyPr>
        <a:lstStyle/>
        <a:p>
          <a:pPr lvl="0" algn="l" defTabSz="977900">
            <a:lnSpc>
              <a:spcPct val="90000"/>
            </a:lnSpc>
            <a:spcBef>
              <a:spcPct val="0"/>
            </a:spcBef>
            <a:spcAft>
              <a:spcPct val="35000"/>
            </a:spcAft>
          </a:pPr>
          <a:r>
            <a:rPr lang="en-US" sz="2200" kern="1200" dirty="0" smtClean="0"/>
            <a:t>Right to Believe 	</a:t>
          </a:r>
          <a:endParaRPr lang="en-US" sz="2200" kern="1200" dirty="0"/>
        </a:p>
      </dsp:txBody>
      <dsp:txXfrm>
        <a:off x="5418666" y="172855"/>
        <a:ext cx="2032000" cy="717431"/>
      </dsp:txXfrm>
    </dsp:sp>
    <dsp:sp modelId="{5C9EBE45-C97D-42D3-AD5E-B7C0C987AB30}">
      <dsp:nvSpPr>
        <dsp:cNvPr id="0" name=""/>
        <dsp:cNvSpPr/>
      </dsp:nvSpPr>
      <dsp:spPr>
        <a:xfrm>
          <a:off x="4910666" y="531571"/>
          <a:ext cx="508000" cy="0"/>
        </a:xfrm>
        <a:prstGeom prst="line">
          <a:avLst/>
        </a:prstGeom>
        <a:solidFill>
          <a:schemeClr val="accent5">
            <a:hueOff val="0"/>
            <a:satOff val="0"/>
            <a:lumOff val="0"/>
            <a:alphaOff val="0"/>
          </a:schemeClr>
        </a:solidFill>
        <a:ln w="15875" cap="flat" cmpd="sng" algn="ctr">
          <a:solidFill>
            <a:schemeClr val="accent5">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7ADC649-EC09-42D9-AA79-5B7FAFFD9C96}">
      <dsp:nvSpPr>
        <dsp:cNvPr id="0" name=""/>
        <dsp:cNvSpPr/>
      </dsp:nvSpPr>
      <dsp:spPr>
        <a:xfrm rot="5400000">
          <a:off x="2467186" y="773717"/>
          <a:ext cx="2682240" cy="2197946"/>
        </a:xfrm>
        <a:prstGeom prst="line">
          <a:avLst/>
        </a:prstGeom>
        <a:solidFill>
          <a:schemeClr val="accent5">
            <a:hueOff val="0"/>
            <a:satOff val="0"/>
            <a:lumOff val="0"/>
            <a:alphaOff val="0"/>
          </a:schemeClr>
        </a:solidFill>
        <a:ln w="15875" cap="flat" cmpd="sng" algn="ctr">
          <a:solidFill>
            <a:schemeClr val="accent5">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29A494B-82C5-441C-B81D-CEE36011E8CF}">
      <dsp:nvSpPr>
        <dsp:cNvPr id="0" name=""/>
        <dsp:cNvSpPr/>
      </dsp:nvSpPr>
      <dsp:spPr>
        <a:xfrm>
          <a:off x="5418666" y="931468"/>
          <a:ext cx="2032000" cy="7174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27940" rIns="27940" bIns="27940" numCol="1" spcCol="1270" anchor="ctr" anchorCtr="0">
          <a:noAutofit/>
        </a:bodyPr>
        <a:lstStyle/>
        <a:p>
          <a:pPr lvl="0" algn="l" defTabSz="977900">
            <a:lnSpc>
              <a:spcPct val="90000"/>
            </a:lnSpc>
            <a:spcBef>
              <a:spcPct val="0"/>
            </a:spcBef>
            <a:spcAft>
              <a:spcPct val="35000"/>
            </a:spcAft>
          </a:pPr>
          <a:r>
            <a:rPr lang="en-US" sz="2200" kern="1200" dirty="0" smtClean="0"/>
            <a:t>Free Exercise of Religion	</a:t>
          </a:r>
          <a:endParaRPr lang="en-US" sz="2200" kern="1200" dirty="0"/>
        </a:p>
      </dsp:txBody>
      <dsp:txXfrm>
        <a:off x="5418666" y="931468"/>
        <a:ext cx="2032000" cy="717431"/>
      </dsp:txXfrm>
    </dsp:sp>
    <dsp:sp modelId="{D473FD0D-FBB2-47AD-83C5-FA043A29CCD0}">
      <dsp:nvSpPr>
        <dsp:cNvPr id="0" name=""/>
        <dsp:cNvSpPr/>
      </dsp:nvSpPr>
      <dsp:spPr>
        <a:xfrm>
          <a:off x="4910666" y="1290184"/>
          <a:ext cx="508000" cy="0"/>
        </a:xfrm>
        <a:prstGeom prst="line">
          <a:avLst/>
        </a:prstGeom>
        <a:solidFill>
          <a:schemeClr val="accent5">
            <a:hueOff val="0"/>
            <a:satOff val="0"/>
            <a:lumOff val="0"/>
            <a:alphaOff val="0"/>
          </a:schemeClr>
        </a:solidFill>
        <a:ln w="15875" cap="flat" cmpd="sng" algn="ctr">
          <a:solidFill>
            <a:schemeClr val="accent5">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B26CF8F-7818-4C2F-ADF7-8E6A3D78647A}">
      <dsp:nvSpPr>
        <dsp:cNvPr id="0" name=""/>
        <dsp:cNvSpPr/>
      </dsp:nvSpPr>
      <dsp:spPr>
        <a:xfrm rot="5400000">
          <a:off x="2861326" y="1474690"/>
          <a:ext cx="2233303" cy="1862666"/>
        </a:xfrm>
        <a:prstGeom prst="line">
          <a:avLst/>
        </a:prstGeom>
        <a:solidFill>
          <a:schemeClr val="accent5">
            <a:hueOff val="0"/>
            <a:satOff val="0"/>
            <a:lumOff val="0"/>
            <a:alphaOff val="0"/>
          </a:schemeClr>
        </a:solidFill>
        <a:ln w="15875" cap="flat" cmpd="sng" algn="ctr">
          <a:solidFill>
            <a:schemeClr val="accent5">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02DC5D8-A191-4007-BE17-FF6409A7F48A}">
      <dsp:nvSpPr>
        <dsp:cNvPr id="0" name=""/>
        <dsp:cNvSpPr/>
      </dsp:nvSpPr>
      <dsp:spPr>
        <a:xfrm>
          <a:off x="5418666" y="1690082"/>
          <a:ext cx="2032000" cy="7174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27940" rIns="27940" bIns="27940" numCol="1" spcCol="1270" anchor="ctr" anchorCtr="0">
          <a:noAutofit/>
        </a:bodyPr>
        <a:lstStyle/>
        <a:p>
          <a:pPr lvl="0" algn="l" defTabSz="977900">
            <a:lnSpc>
              <a:spcPct val="90000"/>
            </a:lnSpc>
            <a:spcBef>
              <a:spcPct val="0"/>
            </a:spcBef>
            <a:spcAft>
              <a:spcPct val="35000"/>
            </a:spcAft>
          </a:pPr>
          <a:r>
            <a:rPr lang="en-US" sz="2200" kern="1200" dirty="0" smtClean="0"/>
            <a:t>Free Speech</a:t>
          </a:r>
          <a:endParaRPr lang="en-US" sz="2200" kern="1200" dirty="0"/>
        </a:p>
      </dsp:txBody>
      <dsp:txXfrm>
        <a:off x="5418666" y="1690082"/>
        <a:ext cx="2032000" cy="717431"/>
      </dsp:txXfrm>
    </dsp:sp>
    <dsp:sp modelId="{BAFB1F48-79DE-4990-B9DD-C70C10CCCB56}">
      <dsp:nvSpPr>
        <dsp:cNvPr id="0" name=""/>
        <dsp:cNvSpPr/>
      </dsp:nvSpPr>
      <dsp:spPr>
        <a:xfrm>
          <a:off x="4910666" y="2048797"/>
          <a:ext cx="508000" cy="0"/>
        </a:xfrm>
        <a:prstGeom prst="line">
          <a:avLst/>
        </a:prstGeom>
        <a:solidFill>
          <a:schemeClr val="accent5">
            <a:hueOff val="0"/>
            <a:satOff val="0"/>
            <a:lumOff val="0"/>
            <a:alphaOff val="0"/>
          </a:schemeClr>
        </a:solidFill>
        <a:ln w="15875" cap="flat" cmpd="sng" algn="ctr">
          <a:solidFill>
            <a:schemeClr val="accent5">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716E424-F1F1-483D-8170-39AC7A310D8C}">
      <dsp:nvSpPr>
        <dsp:cNvPr id="0" name=""/>
        <dsp:cNvSpPr/>
      </dsp:nvSpPr>
      <dsp:spPr>
        <a:xfrm rot="5400000">
          <a:off x="3247813" y="2147011"/>
          <a:ext cx="1761066" cy="1564640"/>
        </a:xfrm>
        <a:prstGeom prst="line">
          <a:avLst/>
        </a:prstGeom>
        <a:solidFill>
          <a:schemeClr val="accent5">
            <a:hueOff val="0"/>
            <a:satOff val="0"/>
            <a:lumOff val="0"/>
            <a:alphaOff val="0"/>
          </a:schemeClr>
        </a:solidFill>
        <a:ln w="15875" cap="flat" cmpd="sng" algn="ctr">
          <a:solidFill>
            <a:schemeClr val="accent5">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17D97BA-A52A-4658-89B2-184F4E238FC8}">
      <dsp:nvSpPr>
        <dsp:cNvPr id="0" name=""/>
        <dsp:cNvSpPr/>
      </dsp:nvSpPr>
      <dsp:spPr>
        <a:xfrm>
          <a:off x="5418666" y="2432439"/>
          <a:ext cx="2032000" cy="7174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27940" rIns="27940" bIns="27940" numCol="1" spcCol="1270" anchor="ctr" anchorCtr="0">
          <a:noAutofit/>
        </a:bodyPr>
        <a:lstStyle/>
        <a:p>
          <a:pPr lvl="0" algn="l" defTabSz="977900">
            <a:lnSpc>
              <a:spcPct val="90000"/>
            </a:lnSpc>
            <a:spcBef>
              <a:spcPct val="0"/>
            </a:spcBef>
            <a:spcAft>
              <a:spcPct val="35000"/>
            </a:spcAft>
          </a:pPr>
          <a:r>
            <a:rPr lang="en-US" sz="2200" kern="1200" dirty="0" smtClean="0"/>
            <a:t>Free Press</a:t>
          </a:r>
          <a:endParaRPr lang="en-US" sz="2200" kern="1200" dirty="0"/>
        </a:p>
      </dsp:txBody>
      <dsp:txXfrm>
        <a:off x="5418666" y="2432439"/>
        <a:ext cx="2032000" cy="717431"/>
      </dsp:txXfrm>
    </dsp:sp>
    <dsp:sp modelId="{F119BE24-84D5-4C67-884E-B2984943CAD6}">
      <dsp:nvSpPr>
        <dsp:cNvPr id="0" name=""/>
        <dsp:cNvSpPr/>
      </dsp:nvSpPr>
      <dsp:spPr>
        <a:xfrm>
          <a:off x="4910666" y="2791155"/>
          <a:ext cx="508000" cy="0"/>
        </a:xfrm>
        <a:prstGeom prst="line">
          <a:avLst/>
        </a:prstGeom>
        <a:solidFill>
          <a:schemeClr val="accent5">
            <a:hueOff val="0"/>
            <a:satOff val="0"/>
            <a:lumOff val="0"/>
            <a:alphaOff val="0"/>
          </a:schemeClr>
        </a:solidFill>
        <a:ln w="15875" cap="flat" cmpd="sng" algn="ctr">
          <a:solidFill>
            <a:schemeClr val="accent5">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6A7F0DE-04F0-4CE2-90E5-D5F942E164FD}">
      <dsp:nvSpPr>
        <dsp:cNvPr id="0" name=""/>
        <dsp:cNvSpPr/>
      </dsp:nvSpPr>
      <dsp:spPr>
        <a:xfrm rot="5400000">
          <a:off x="3632538" y="2856856"/>
          <a:ext cx="1343829" cy="1212426"/>
        </a:xfrm>
        <a:prstGeom prst="line">
          <a:avLst/>
        </a:prstGeom>
        <a:solidFill>
          <a:schemeClr val="accent5">
            <a:hueOff val="0"/>
            <a:satOff val="0"/>
            <a:lumOff val="0"/>
            <a:alphaOff val="0"/>
          </a:schemeClr>
        </a:solidFill>
        <a:ln w="15875" cap="flat" cmpd="sng" algn="ctr">
          <a:solidFill>
            <a:schemeClr val="accent5">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CE00E54-66E6-49B0-BD87-8B405C611DF4}">
      <dsp:nvSpPr>
        <dsp:cNvPr id="0" name=""/>
        <dsp:cNvSpPr/>
      </dsp:nvSpPr>
      <dsp:spPr>
        <a:xfrm>
          <a:off x="5418666" y="3153122"/>
          <a:ext cx="2032000" cy="7174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27940" rIns="27940" bIns="27940" numCol="1" spcCol="1270" anchor="ctr" anchorCtr="0">
          <a:noAutofit/>
        </a:bodyPr>
        <a:lstStyle/>
        <a:p>
          <a:pPr lvl="0" algn="l" defTabSz="977900">
            <a:lnSpc>
              <a:spcPct val="90000"/>
            </a:lnSpc>
            <a:spcBef>
              <a:spcPct val="0"/>
            </a:spcBef>
            <a:spcAft>
              <a:spcPct val="35000"/>
            </a:spcAft>
          </a:pPr>
          <a:r>
            <a:rPr lang="en-US" sz="2200" kern="1200" dirty="0" smtClean="0"/>
            <a:t>Right to Assemble</a:t>
          </a:r>
          <a:endParaRPr lang="en-US" sz="2200" kern="1200" dirty="0"/>
        </a:p>
      </dsp:txBody>
      <dsp:txXfrm>
        <a:off x="5418666" y="3153122"/>
        <a:ext cx="2032000" cy="717431"/>
      </dsp:txXfrm>
    </dsp:sp>
    <dsp:sp modelId="{66D78934-C9AD-4581-860B-659F2596648A}">
      <dsp:nvSpPr>
        <dsp:cNvPr id="0" name=""/>
        <dsp:cNvSpPr/>
      </dsp:nvSpPr>
      <dsp:spPr>
        <a:xfrm>
          <a:off x="4910666" y="3511838"/>
          <a:ext cx="508000" cy="0"/>
        </a:xfrm>
        <a:prstGeom prst="line">
          <a:avLst/>
        </a:prstGeom>
        <a:solidFill>
          <a:schemeClr val="accent5">
            <a:hueOff val="0"/>
            <a:satOff val="0"/>
            <a:lumOff val="0"/>
            <a:alphaOff val="0"/>
          </a:schemeClr>
        </a:solidFill>
        <a:ln w="15875" cap="flat" cmpd="sng" algn="ctr">
          <a:solidFill>
            <a:schemeClr val="accent5">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7E480BD-B8ED-4965-9920-204691AFC2C0}">
      <dsp:nvSpPr>
        <dsp:cNvPr id="0" name=""/>
        <dsp:cNvSpPr/>
      </dsp:nvSpPr>
      <dsp:spPr>
        <a:xfrm rot="5400000">
          <a:off x="3996266" y="3545704"/>
          <a:ext cx="948266" cy="880533"/>
        </a:xfrm>
        <a:prstGeom prst="line">
          <a:avLst/>
        </a:prstGeom>
        <a:solidFill>
          <a:schemeClr val="accent5">
            <a:hueOff val="0"/>
            <a:satOff val="0"/>
            <a:lumOff val="0"/>
            <a:alphaOff val="0"/>
          </a:schemeClr>
        </a:solidFill>
        <a:ln w="15875" cap="flat" cmpd="sng" algn="ctr">
          <a:solidFill>
            <a:schemeClr val="accent5">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9" name="Picture 8" descr="HD-PanelTitle-GrommetsCombine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2692398" y="1871131"/>
            <a:ext cx="6815669" cy="1515533"/>
          </a:xfrm>
        </p:spPr>
        <p:txBody>
          <a:bodyPr anchor="b">
            <a:noAutofit/>
          </a:bodyPr>
          <a:lstStyle>
            <a:lvl1pPr algn="ctr">
              <a:defRPr sz="54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692398" y="3657597"/>
            <a:ext cx="6815669" cy="1320802"/>
          </a:xfrm>
        </p:spPr>
        <p:txBody>
          <a:bodyPr anchor="t">
            <a:normAutofit/>
          </a:bodyPr>
          <a:lstStyle>
            <a:lvl1pPr marL="0" indent="0" algn="ct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83232" y="5037663"/>
            <a:ext cx="897467" cy="279400"/>
          </a:xfrm>
        </p:spPr>
        <p:txBody>
          <a:bodyPr/>
          <a:lstStyle/>
          <a:p>
            <a:fld id="{B61BEF0D-F0BB-DE4B-95CE-6DB70DBA9567}" type="datetimeFigureOut">
              <a:rPr lang="en-US" dirty="0"/>
              <a:pPr/>
              <a:t>1/2/2019</a:t>
            </a:fld>
            <a:endParaRPr lang="en-US" dirty="0"/>
          </a:p>
        </p:txBody>
      </p:sp>
      <p:sp>
        <p:nvSpPr>
          <p:cNvPr id="5" name="Footer Placeholder 4"/>
          <p:cNvSpPr>
            <a:spLocks noGrp="1"/>
          </p:cNvSpPr>
          <p:nvPr>
            <p:ph type="ftr" sz="quarter" idx="11"/>
          </p:nvPr>
        </p:nvSpPr>
        <p:spPr>
          <a:xfrm>
            <a:off x="2692397" y="5037663"/>
            <a:ext cx="5214635" cy="279400"/>
          </a:xfrm>
        </p:spPr>
        <p:txBody>
          <a:bodyPr/>
          <a:lstStyle/>
          <a:p>
            <a:endParaRPr lang="en-US" dirty="0"/>
          </a:p>
        </p:txBody>
      </p:sp>
      <p:sp>
        <p:nvSpPr>
          <p:cNvPr id="6" name="Slide Number Placeholder 5"/>
          <p:cNvSpPr>
            <a:spLocks noGrp="1"/>
          </p:cNvSpPr>
          <p:nvPr>
            <p:ph type="sldNum" sz="quarter" idx="12"/>
          </p:nvPr>
        </p:nvSpPr>
        <p:spPr>
          <a:xfrm>
            <a:off x="8956900" y="5037663"/>
            <a:ext cx="551167" cy="279400"/>
          </a:xfrm>
        </p:spPr>
        <p:txBody>
          <a:bodyPr/>
          <a:lstStyle/>
          <a:p>
            <a:fld id="{D57F1E4F-1CFF-5643-939E-217C01CDF565}" type="slidenum">
              <a:rPr lang="en-US" dirty="0"/>
              <a:pPr/>
              <a:t>‹#›</a:t>
            </a:fld>
            <a:endParaRPr lang="en-US" dirty="0"/>
          </a:p>
        </p:txBody>
      </p:sp>
      <p:cxnSp>
        <p:nvCxnSpPr>
          <p:cNvPr id="15" name="Straight Connector 14"/>
          <p:cNvCxnSpPr/>
          <p:nvPr/>
        </p:nvCxnSpPr>
        <p:spPr>
          <a:xfrm>
            <a:off x="2692399" y="3522131"/>
            <a:ext cx="6815668" cy="0"/>
          </a:xfrm>
          <a:prstGeom prst="line">
            <a:avLst/>
          </a:prstGeom>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5401" y="4815415"/>
            <a:ext cx="9609666"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41427" y="1041399"/>
            <a:ext cx="10105972" cy="3335869"/>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295401" y="5382153"/>
            <a:ext cx="9609666"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303868" y="982132"/>
            <a:ext cx="9592732" cy="2954868"/>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03868" y="4343399"/>
            <a:ext cx="9592732"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5" name="Straight Connector 14"/>
          <p:cNvCxnSpPr/>
          <p:nvPr/>
        </p:nvCxnSpPr>
        <p:spPr>
          <a:xfrm>
            <a:off x="1396169" y="4140199"/>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3" y="982132"/>
            <a:ext cx="9296398" cy="2370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674812" y="3352800"/>
            <a:ext cx="8839202" cy="584200"/>
          </a:xfrm>
        </p:spPr>
        <p:txBody>
          <a:bodyPr anchor="ctr">
            <a:normAutofit/>
          </a:bodyPr>
          <a:lstStyle>
            <a:lvl1pPr marL="0" indent="0" algn="r">
              <a:buFontTx/>
              <a:buNone/>
              <a:defRPr sz="20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295401" y="4343399"/>
            <a:ext cx="9609666"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862013" y="879961"/>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600267" y="2827870"/>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19" name="Straight Connector 18"/>
          <p:cNvCxnSpPr/>
          <p:nvPr/>
        </p:nvCxnSpPr>
        <p:spPr>
          <a:xfrm>
            <a:off x="1396169" y="4140199"/>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295402" y="3308581"/>
            <a:ext cx="9609668"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295401" y="4777381"/>
            <a:ext cx="9609668"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446213" y="982132"/>
            <a:ext cx="9296398" cy="2243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4" name="Text Placeholder 2"/>
          <p:cNvSpPr>
            <a:spLocks noGrp="1"/>
          </p:cNvSpPr>
          <p:nvPr>
            <p:ph type="body" idx="13"/>
          </p:nvPr>
        </p:nvSpPr>
        <p:spPr>
          <a:xfrm>
            <a:off x="1295401" y="3639312"/>
            <a:ext cx="9609668" cy="886968"/>
          </a:xfrm>
        </p:spPr>
        <p:txBody>
          <a:bodyPr anchor="b">
            <a:normAutofit/>
          </a:bodyPr>
          <a:lstStyle>
            <a:lvl1pPr marL="0" indent="0" algn="l">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295401" y="4529667"/>
            <a:ext cx="9609668" cy="13462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2" name="TextBox 11"/>
          <p:cNvSpPr txBox="1"/>
          <p:nvPr/>
        </p:nvSpPr>
        <p:spPr>
          <a:xfrm>
            <a:off x="862013" y="879961"/>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10600267" y="259926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396169" y="3429000"/>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295401" y="982132"/>
            <a:ext cx="9609666" cy="2243668"/>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1" name="Text Placeholder 2"/>
          <p:cNvSpPr>
            <a:spLocks noGrp="1"/>
          </p:cNvSpPr>
          <p:nvPr>
            <p:ph type="body" idx="13"/>
          </p:nvPr>
        </p:nvSpPr>
        <p:spPr>
          <a:xfrm>
            <a:off x="1295401" y="3630168"/>
            <a:ext cx="9609668" cy="841248"/>
          </a:xfrm>
        </p:spPr>
        <p:txBody>
          <a:bodyPr anchor="b">
            <a:normAutofit/>
          </a:bodyPr>
          <a:lstStyle>
            <a:lvl1pPr marL="0" indent="0" algn="l">
              <a:spcBef>
                <a:spcPts val="0"/>
              </a:spcBef>
              <a:buNone/>
              <a:defRPr sz="2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295400" y="4470399"/>
            <a:ext cx="9609670" cy="1405467"/>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5" name="Straight Connector 14"/>
          <p:cNvCxnSpPr/>
          <p:nvPr/>
        </p:nvCxnSpPr>
        <p:spPr>
          <a:xfrm>
            <a:off x="1396169" y="3429000"/>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4" name="Straight Connector 13"/>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9356" y="982131"/>
            <a:ext cx="1890895" cy="489373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5398" y="982132"/>
            <a:ext cx="7433025" cy="4893734"/>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4" name="Straight Connector 13"/>
          <p:cNvCxnSpPr/>
          <p:nvPr/>
        </p:nvCxnSpPr>
        <p:spPr>
          <a:xfrm>
            <a:off x="8863890" y="990600"/>
            <a:ext cx="0" cy="487680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396169" y="2421466"/>
            <a:ext cx="9407298" cy="0"/>
          </a:xfrm>
          <a:prstGeom prst="line">
            <a:avLst/>
          </a:prstGeom>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BFA754-D5C3-4E66-96A6-867B257F58DC}" type="datetimeFigureOut">
              <a:rPr lang="en-US" dirty="0"/>
              <a:t>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15069" y="1752606"/>
            <a:ext cx="8158688" cy="1822514"/>
          </a:xfrm>
        </p:spPr>
        <p:txBody>
          <a:bodyPr anchor="b">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015067" y="3846051"/>
            <a:ext cx="8158690" cy="954547"/>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a:off x="2012723" y="3710585"/>
            <a:ext cx="8163380"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98448" y="2560320"/>
            <a:ext cx="4718304" cy="3310128"/>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1344" y="2560320"/>
            <a:ext cx="4718304" cy="3310128"/>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dirty="0"/>
              <a:t>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295400" y="2658533"/>
            <a:ext cx="4718304" cy="576262"/>
          </a:xfrm>
        </p:spPr>
        <p:txBody>
          <a:bodyPr anchor="b">
            <a:noAutofit/>
          </a:bodyPr>
          <a:lstStyle>
            <a:lvl1pPr marL="0" indent="0">
              <a:buNone/>
              <a:defRPr sz="28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95400" y="3243262"/>
            <a:ext cx="4718304" cy="2632605"/>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80671" y="2658533"/>
            <a:ext cx="4718304" cy="576262"/>
          </a:xfrm>
        </p:spPr>
        <p:txBody>
          <a:bodyPr anchor="b">
            <a:noAutofit/>
          </a:bodyPr>
          <a:lstStyle>
            <a:lvl1pPr marL="0" indent="0">
              <a:buNone/>
              <a:defRPr sz="28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80671" y="3243262"/>
            <a:ext cx="4718304" cy="2632605"/>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8" name="Straight Connector 17"/>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4" name="Straight Connector 13"/>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3811" y="1388534"/>
            <a:ext cx="3718455"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418668" y="982131"/>
            <a:ext cx="5469466" cy="4893735"/>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293811" y="3031065"/>
            <a:ext cx="3718455"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a:off x="1396169" y="2912533"/>
            <a:ext cx="35144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5399" y="1883832"/>
            <a:ext cx="6241816" cy="1371600"/>
          </a:xfrm>
        </p:spPr>
        <p:txBody>
          <a:bodyPr anchor="b">
            <a:normAutofit/>
          </a:bodyPr>
          <a:lstStyle>
            <a:lvl1pPr algn="ctr">
              <a:defRPr sz="2800" b="0"/>
            </a:lvl1pPr>
          </a:lstStyle>
          <a:p>
            <a:r>
              <a:rPr lang="en-US" smtClean="0"/>
              <a:t>Click to edit Master title style</a:t>
            </a:r>
            <a:endParaRPr lang="en-US" dirty="0"/>
          </a:p>
        </p:txBody>
      </p:sp>
      <p:sp>
        <p:nvSpPr>
          <p:cNvPr id="17" name="Picture Placeholder 2"/>
          <p:cNvSpPr>
            <a:spLocks noGrp="1" noChangeAspect="1"/>
          </p:cNvSpPr>
          <p:nvPr>
            <p:ph type="pic" idx="1"/>
          </p:nvPr>
        </p:nvSpPr>
        <p:spPr>
          <a:xfrm>
            <a:off x="8094831" y="1041400"/>
            <a:ext cx="3063347" cy="4775200"/>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295399" y="3255432"/>
            <a:ext cx="6241816" cy="1828800"/>
          </a:xfrm>
        </p:spPr>
        <p:txBody>
          <a:bodyPr anchor="t">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7" name="Picture 6" descr="HD-PanelContent-GrommetsCombined.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Placeholder 1"/>
          <p:cNvSpPr>
            <a:spLocks noGrp="1"/>
          </p:cNvSpPr>
          <p:nvPr>
            <p:ph type="title"/>
          </p:nvPr>
        </p:nvSpPr>
        <p:spPr>
          <a:xfrm>
            <a:off x="1295402" y="982132"/>
            <a:ext cx="9601196" cy="13038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95401" y="2556932"/>
            <a:ext cx="9601196" cy="3318936"/>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677501" y="5969000"/>
            <a:ext cx="160020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1/2/2019</a:t>
            </a:fld>
            <a:endParaRPr lang="en-US" dirty="0"/>
          </a:p>
        </p:txBody>
      </p:sp>
      <p:sp>
        <p:nvSpPr>
          <p:cNvPr id="5" name="Footer Placeholder 4"/>
          <p:cNvSpPr>
            <a:spLocks noGrp="1"/>
          </p:cNvSpPr>
          <p:nvPr>
            <p:ph type="ftr" sz="quarter" idx="3"/>
          </p:nvPr>
        </p:nvSpPr>
        <p:spPr>
          <a:xfrm>
            <a:off x="1295401" y="5969000"/>
            <a:ext cx="7305900"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353901" y="5969000"/>
            <a:ext cx="542697"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8" r:id="rId2"/>
    <p:sldLayoutId id="2147483651" r:id="rId3"/>
    <p:sldLayoutId id="2147483669"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First Amendment: Religion</a:t>
            </a:r>
            <a:endParaRPr lang="en-US" dirty="0"/>
          </a:p>
        </p:txBody>
      </p:sp>
      <p:sp>
        <p:nvSpPr>
          <p:cNvPr id="3" name="Subtitle 2"/>
          <p:cNvSpPr>
            <a:spLocks noGrp="1"/>
          </p:cNvSpPr>
          <p:nvPr>
            <p:ph type="subTitle" idx="1"/>
          </p:nvPr>
        </p:nvSpPr>
        <p:spPr/>
        <p:txBody>
          <a:bodyPr/>
          <a:lstStyle/>
          <a:p>
            <a:r>
              <a:rPr lang="en-US" dirty="0" smtClean="0"/>
              <a:t>EDA 710</a:t>
            </a:r>
            <a:endParaRPr lang="en-US" dirty="0"/>
          </a:p>
        </p:txBody>
      </p:sp>
    </p:spTree>
    <p:extLst>
      <p:ext uri="{BB962C8B-B14F-4D97-AF65-F5344CB8AC3E}">
        <p14:creationId xmlns:p14="http://schemas.microsoft.com/office/powerpoint/2010/main" val="2212991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Prayer and Bible Reading</a:t>
            </a:r>
            <a:endParaRPr lang="en-US" dirty="0"/>
          </a:p>
        </p:txBody>
      </p:sp>
      <p:sp>
        <p:nvSpPr>
          <p:cNvPr id="3" name="Content Placeholder 2"/>
          <p:cNvSpPr>
            <a:spLocks noGrp="1"/>
          </p:cNvSpPr>
          <p:nvPr>
            <p:ph idx="1"/>
          </p:nvPr>
        </p:nvSpPr>
        <p:spPr/>
        <p:txBody>
          <a:bodyPr>
            <a:normAutofit/>
          </a:bodyPr>
          <a:lstStyle/>
          <a:p>
            <a:r>
              <a:rPr lang="en-US" i="1" dirty="0" smtClean="0"/>
              <a:t>School </a:t>
            </a:r>
            <a:r>
              <a:rPr lang="en-US" i="1" dirty="0" smtClean="0"/>
              <a:t>District of Abington Township v </a:t>
            </a:r>
            <a:r>
              <a:rPr lang="en-US" i="1" dirty="0" err="1" smtClean="0"/>
              <a:t>Schempp</a:t>
            </a:r>
            <a:r>
              <a:rPr lang="en-US" i="1" dirty="0" smtClean="0"/>
              <a:t>, </a:t>
            </a:r>
            <a:r>
              <a:rPr lang="en-US" dirty="0" smtClean="0"/>
              <a:t>374 U.S. 203 (1963)</a:t>
            </a:r>
          </a:p>
          <a:p>
            <a:pPr lvl="1"/>
            <a:r>
              <a:rPr lang="en-US" dirty="0" smtClean="0"/>
              <a:t>Court rules that a public school may not allow prayer to be given over the public address system before school begins or during the school day even when the prayer is given by a student volunteer.</a:t>
            </a:r>
          </a:p>
          <a:p>
            <a:pPr lvl="1"/>
            <a:r>
              <a:rPr lang="en-US" dirty="0" smtClean="0"/>
              <a:t>Court rules that the use of the Bible as a historical, literary, ethics, or philosophical document is permissible if a secular purpose is served.</a:t>
            </a:r>
          </a:p>
          <a:p>
            <a:r>
              <a:rPr lang="en-US" dirty="0" smtClean="0"/>
              <a:t>See also </a:t>
            </a:r>
            <a:r>
              <a:rPr lang="en-US" i="1" dirty="0" err="1" smtClean="0"/>
              <a:t>Herdahl</a:t>
            </a:r>
            <a:r>
              <a:rPr lang="en-US" i="1" dirty="0" smtClean="0"/>
              <a:t> v Pontotoc county Sch. Dist. </a:t>
            </a:r>
            <a:r>
              <a:rPr lang="en-US" dirty="0" smtClean="0"/>
              <a:t> 933 </a:t>
            </a:r>
            <a:r>
              <a:rPr lang="en-US" dirty="0" err="1" smtClean="0"/>
              <a:t>F.Supp</a:t>
            </a:r>
            <a:r>
              <a:rPr lang="en-US" dirty="0" smtClean="0"/>
              <a:t>. 582 (1996)</a:t>
            </a:r>
          </a:p>
          <a:p>
            <a:r>
              <a:rPr lang="en-US" dirty="0" smtClean="0"/>
              <a:t>See also M.B. ex. </a:t>
            </a:r>
            <a:r>
              <a:rPr lang="en-US" dirty="0" err="1" smtClean="0"/>
              <a:t>Rel</a:t>
            </a:r>
            <a:r>
              <a:rPr lang="en-US" dirty="0" smtClean="0"/>
              <a:t> </a:t>
            </a:r>
            <a:r>
              <a:rPr lang="en-US" dirty="0" err="1" smtClean="0"/>
              <a:t>Bedi</a:t>
            </a:r>
            <a:r>
              <a:rPr lang="en-US" dirty="0" smtClean="0"/>
              <a:t> v. Rankin County School District</a:t>
            </a:r>
          </a:p>
        </p:txBody>
      </p:sp>
    </p:spTree>
    <p:extLst>
      <p:ext uri="{BB962C8B-B14F-4D97-AF65-F5344CB8AC3E}">
        <p14:creationId xmlns:p14="http://schemas.microsoft.com/office/powerpoint/2010/main" val="2198357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Prayer and Bible Reading</a:t>
            </a:r>
            <a:endParaRPr lang="en-US" dirty="0"/>
          </a:p>
        </p:txBody>
      </p:sp>
      <p:sp>
        <p:nvSpPr>
          <p:cNvPr id="3" name="Content Placeholder 2"/>
          <p:cNvSpPr>
            <a:spLocks noGrp="1"/>
          </p:cNvSpPr>
          <p:nvPr>
            <p:ph idx="1"/>
          </p:nvPr>
        </p:nvSpPr>
        <p:spPr/>
        <p:txBody>
          <a:bodyPr>
            <a:normAutofit/>
          </a:bodyPr>
          <a:lstStyle/>
          <a:p>
            <a:r>
              <a:rPr lang="en-US" dirty="0" smtClean="0"/>
              <a:t>Lee v Weisman (U.S. Supreme Court)—1992</a:t>
            </a:r>
          </a:p>
          <a:p>
            <a:pPr lvl="1"/>
            <a:r>
              <a:rPr lang="en-US" dirty="0" smtClean="0"/>
              <a:t>A Rhode Island school district’s policy that permitted principals to invite clergy members to deliver invocations and benedictions at middle and high school graduation ceremonies was struck down.</a:t>
            </a:r>
          </a:p>
          <a:p>
            <a:pPr lvl="2"/>
            <a:r>
              <a:rPr lang="en-US" dirty="0" smtClean="0"/>
              <a:t>Schools then allowed students to include prayer or religious reading in their speeches, thus creating a forum for student expression and not subject to review.</a:t>
            </a:r>
          </a:p>
        </p:txBody>
      </p:sp>
    </p:spTree>
    <p:extLst>
      <p:ext uri="{BB962C8B-B14F-4D97-AF65-F5344CB8AC3E}">
        <p14:creationId xmlns:p14="http://schemas.microsoft.com/office/powerpoint/2010/main" val="1506056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a:t>
            </a:r>
            <a:r>
              <a:rPr lang="en-US" baseline="30000" dirty="0" smtClean="0"/>
              <a:t>th</a:t>
            </a:r>
            <a:r>
              <a:rPr lang="en-US" dirty="0" smtClean="0"/>
              <a:t> Circuit Graduation </a:t>
            </a:r>
            <a:r>
              <a:rPr lang="en-US" dirty="0" smtClean="0"/>
              <a:t>Prayer</a:t>
            </a:r>
            <a:endParaRPr lang="en-US" dirty="0"/>
          </a:p>
        </p:txBody>
      </p:sp>
      <p:sp>
        <p:nvSpPr>
          <p:cNvPr id="3" name="Content Placeholder 2"/>
          <p:cNvSpPr>
            <a:spLocks noGrp="1"/>
          </p:cNvSpPr>
          <p:nvPr>
            <p:ph idx="1"/>
          </p:nvPr>
        </p:nvSpPr>
        <p:spPr/>
        <p:txBody>
          <a:bodyPr>
            <a:normAutofit fontScale="92500" lnSpcReduction="10000"/>
          </a:bodyPr>
          <a:lstStyle/>
          <a:p>
            <a:r>
              <a:rPr lang="en-US" dirty="0"/>
              <a:t>S</a:t>
            </a:r>
            <a:r>
              <a:rPr lang="en-US" dirty="0" smtClean="0"/>
              <a:t>tudents may voluntarily select one of their own to give </a:t>
            </a:r>
            <a:r>
              <a:rPr lang="en-US" dirty="0" smtClean="0"/>
              <a:t>or deliver </a:t>
            </a:r>
            <a:r>
              <a:rPr lang="en-US" dirty="0" smtClean="0"/>
              <a:t>a nonsectarian, non-proselytizing invocation and/or benediction at graduation ceremony.</a:t>
            </a:r>
          </a:p>
          <a:p>
            <a:r>
              <a:rPr lang="en-US" dirty="0" smtClean="0"/>
              <a:t>5</a:t>
            </a:r>
            <a:r>
              <a:rPr lang="en-US" baseline="30000" dirty="0" smtClean="0"/>
              <a:t>th</a:t>
            </a:r>
            <a:r>
              <a:rPr lang="en-US" dirty="0" smtClean="0"/>
              <a:t> Circuit says this is not a violation of the Establishment Clause because:</a:t>
            </a:r>
          </a:p>
          <a:p>
            <a:pPr lvl="1"/>
            <a:r>
              <a:rPr lang="en-US" dirty="0" smtClean="0"/>
              <a:t>The graduation attendees were not coerced to join in a formal religious exercise because the school </a:t>
            </a:r>
            <a:r>
              <a:rPr lang="en-US" dirty="0" smtClean="0"/>
              <a:t>does </a:t>
            </a:r>
            <a:r>
              <a:rPr lang="en-US" dirty="0" smtClean="0"/>
              <a:t>not have direct and complete control over the graduation prayers;</a:t>
            </a:r>
          </a:p>
          <a:p>
            <a:pPr lvl="1"/>
            <a:r>
              <a:rPr lang="en-US" dirty="0" smtClean="0"/>
              <a:t>It was not a “formal religious observance;” and,</a:t>
            </a:r>
          </a:p>
          <a:p>
            <a:pPr lvl="1"/>
            <a:r>
              <a:rPr lang="en-US" dirty="0" smtClean="0"/>
              <a:t>There was little psychological pressure on students because a student presenter is less able to coerce participation than an authority figure from the state or clergy.</a:t>
            </a:r>
          </a:p>
          <a:p>
            <a:pPr marL="457200" lvl="1" indent="0">
              <a:buNone/>
            </a:pPr>
            <a:r>
              <a:rPr lang="en-US" i="1" dirty="0" smtClean="0"/>
              <a:t>Jones v. Clear Creek Independent School District</a:t>
            </a:r>
            <a:r>
              <a:rPr lang="en-US" dirty="0" smtClean="0"/>
              <a:t>, 977 F.2d 963 (5</a:t>
            </a:r>
            <a:r>
              <a:rPr lang="en-US" baseline="30000" dirty="0" smtClean="0"/>
              <a:t>th</a:t>
            </a:r>
            <a:r>
              <a:rPr lang="en-US" dirty="0" smtClean="0"/>
              <a:t> Cir. 1992)</a:t>
            </a:r>
          </a:p>
          <a:p>
            <a:pPr marL="457200" lvl="1" indent="0">
              <a:buNone/>
            </a:pPr>
            <a:endParaRPr lang="en-US" dirty="0"/>
          </a:p>
        </p:txBody>
      </p:sp>
    </p:spTree>
    <p:extLst>
      <p:ext uri="{BB962C8B-B14F-4D97-AF65-F5344CB8AC3E}">
        <p14:creationId xmlns:p14="http://schemas.microsoft.com/office/powerpoint/2010/main" val="22020528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Coercion of Expression</a:t>
            </a:r>
            <a:endParaRPr lang="en-US" dirty="0"/>
          </a:p>
        </p:txBody>
      </p:sp>
      <p:sp>
        <p:nvSpPr>
          <p:cNvPr id="3" name="Content Placeholder 2"/>
          <p:cNvSpPr>
            <a:spLocks noGrp="1"/>
          </p:cNvSpPr>
          <p:nvPr>
            <p:ph idx="1"/>
          </p:nvPr>
        </p:nvSpPr>
        <p:spPr/>
        <p:txBody>
          <a:bodyPr>
            <a:normAutofit/>
          </a:bodyPr>
          <a:lstStyle/>
          <a:p>
            <a:r>
              <a:rPr lang="en-US" dirty="0" smtClean="0"/>
              <a:t>1943—West Virginia v. Barnette</a:t>
            </a:r>
          </a:p>
          <a:p>
            <a:pPr lvl="1"/>
            <a:r>
              <a:rPr lang="en-US" sz="2400" dirty="0" smtClean="0"/>
              <a:t>Students have the right to remain silent in the face of an illegitimate government demand for expression, in this case, saluting the U.S. flag.</a:t>
            </a:r>
          </a:p>
          <a:p>
            <a:r>
              <a:rPr lang="en-US" dirty="0" smtClean="0"/>
              <a:t>1962—Engle v. Vitale</a:t>
            </a:r>
          </a:p>
          <a:p>
            <a:pPr lvl="1"/>
            <a:r>
              <a:rPr lang="en-US" sz="2400" dirty="0" smtClean="0"/>
              <a:t>Supreme Court ruled that public school employees cannot require students to recite prayers.</a:t>
            </a:r>
          </a:p>
          <a:p>
            <a:pPr marL="457200" lvl="1" indent="0">
              <a:buNone/>
            </a:pPr>
            <a:endParaRPr lang="en-US" sz="2400" dirty="0"/>
          </a:p>
        </p:txBody>
      </p:sp>
    </p:spTree>
    <p:extLst>
      <p:ext uri="{BB962C8B-B14F-4D97-AF65-F5344CB8AC3E}">
        <p14:creationId xmlns:p14="http://schemas.microsoft.com/office/powerpoint/2010/main" val="1245002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Prayer at School-Sponsored Events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1995—Doe v. Duncanville Independent School District</a:t>
            </a:r>
          </a:p>
          <a:p>
            <a:pPr lvl="1"/>
            <a:r>
              <a:rPr lang="en-US" sz="2400" dirty="0" smtClean="0"/>
              <a:t>Court ruled that student-initiated team prayer is constitutional</a:t>
            </a:r>
          </a:p>
          <a:p>
            <a:pPr lvl="2"/>
            <a:r>
              <a:rPr lang="en-US" sz="2400" dirty="0" smtClean="0"/>
              <a:t>Use of school P.A., on the other hand, creates a condition of school sponsorship. This is illustrated by the </a:t>
            </a:r>
            <a:r>
              <a:rPr lang="en-US" sz="2400" dirty="0" err="1" smtClean="0"/>
              <a:t>Sante</a:t>
            </a:r>
            <a:r>
              <a:rPr lang="en-US" sz="2400" dirty="0" smtClean="0"/>
              <a:t> Fe ruling.</a:t>
            </a:r>
            <a:endParaRPr lang="en-US" sz="2400" dirty="0" smtClean="0"/>
          </a:p>
          <a:p>
            <a:r>
              <a:rPr lang="en-US" dirty="0" smtClean="0"/>
              <a:t>2000—</a:t>
            </a:r>
            <a:r>
              <a:rPr lang="en-US" dirty="0" err="1" smtClean="0"/>
              <a:t>Sante</a:t>
            </a:r>
            <a:r>
              <a:rPr lang="en-US" dirty="0" smtClean="0"/>
              <a:t> Fe Independent School District v. Doe</a:t>
            </a:r>
            <a:endParaRPr lang="en-US" dirty="0" smtClean="0"/>
          </a:p>
          <a:p>
            <a:pPr lvl="1"/>
            <a:r>
              <a:rPr lang="en-US" sz="2400" dirty="0" smtClean="0"/>
              <a:t>Student-led prayers before football games, in which students represent the student body under the supervision of school personnel can not be considered private speech, and violate the establishment clause.</a:t>
            </a:r>
          </a:p>
          <a:p>
            <a:pPr marL="457200" lvl="1" indent="0">
              <a:buNone/>
            </a:pPr>
            <a:endParaRPr lang="en-US" sz="2400" dirty="0"/>
          </a:p>
        </p:txBody>
      </p:sp>
    </p:spTree>
    <p:extLst>
      <p:ext uri="{BB962C8B-B14F-4D97-AF65-F5344CB8AC3E}">
        <p14:creationId xmlns:p14="http://schemas.microsoft.com/office/powerpoint/2010/main" val="3243921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§37-13-4.1-Voluntary prayer at school related student events</a:t>
            </a:r>
            <a:endParaRPr lang="en-US" dirty="0"/>
          </a:p>
        </p:txBody>
      </p:sp>
      <p:sp>
        <p:nvSpPr>
          <p:cNvPr id="3" name="Content Placeholder 2"/>
          <p:cNvSpPr>
            <a:spLocks noGrp="1"/>
          </p:cNvSpPr>
          <p:nvPr>
            <p:ph idx="1"/>
          </p:nvPr>
        </p:nvSpPr>
        <p:spPr/>
        <p:txBody>
          <a:bodyPr>
            <a:normAutofit/>
          </a:bodyPr>
          <a:lstStyle/>
          <a:p>
            <a:r>
              <a:rPr lang="en-US" dirty="0" smtClean="0"/>
              <a:t>2013 Mississippi Code</a:t>
            </a:r>
          </a:p>
          <a:p>
            <a:pPr lvl="1"/>
            <a:r>
              <a:rPr lang="en-US" dirty="0" smtClean="0"/>
              <a:t>Allows invocations, benedictions or nonsectarian </a:t>
            </a:r>
            <a:r>
              <a:rPr lang="en-US" dirty="0" err="1" smtClean="0"/>
              <a:t>nonproselytizing</a:t>
            </a:r>
            <a:r>
              <a:rPr lang="en-US" dirty="0" smtClean="0"/>
              <a:t> student-initiated payer during compulsory or noncompulsory school-related events. </a:t>
            </a:r>
          </a:p>
          <a:p>
            <a:pPr lvl="1"/>
            <a:r>
              <a:rPr lang="en-US" dirty="0" smtClean="0"/>
              <a:t>The exercise of the rights giving under this code are not to be construed to indicate any support, approval or sanction of the contents of any such prayer by any entity of the State of Mississippi</a:t>
            </a:r>
          </a:p>
          <a:p>
            <a:pPr marL="457200" lvl="1" indent="0">
              <a:buNone/>
            </a:pPr>
            <a:endParaRPr lang="en-US" sz="2400" dirty="0"/>
          </a:p>
        </p:txBody>
      </p:sp>
    </p:spTree>
    <p:extLst>
      <p:ext uri="{BB962C8B-B14F-4D97-AF65-F5344CB8AC3E}">
        <p14:creationId xmlns:p14="http://schemas.microsoft.com/office/powerpoint/2010/main" val="2424674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activities that do not violate the Establishment Clause…</a:t>
            </a:r>
            <a:endParaRPr lang="en-US" dirty="0"/>
          </a:p>
        </p:txBody>
      </p:sp>
      <p:sp>
        <p:nvSpPr>
          <p:cNvPr id="3" name="Content Placeholder 2"/>
          <p:cNvSpPr>
            <a:spLocks noGrp="1"/>
          </p:cNvSpPr>
          <p:nvPr>
            <p:ph idx="1"/>
          </p:nvPr>
        </p:nvSpPr>
        <p:spPr/>
        <p:txBody>
          <a:bodyPr>
            <a:normAutofit fontScale="92500"/>
          </a:bodyPr>
          <a:lstStyle/>
          <a:p>
            <a:r>
              <a:rPr lang="en-US" dirty="0" smtClean="0"/>
              <a:t>Religious displays on public property may be permissible if it has a non-religious or educational purpose, particularly as one symbol displayed in a collection of non-religious or varied religious symbols (esp. for winter holidays).</a:t>
            </a:r>
          </a:p>
          <a:p>
            <a:r>
              <a:rPr lang="en-US" dirty="0" smtClean="0"/>
              <a:t>Religious music may be performed in schools if it achieves specific non-religious goals of religious curriculum</a:t>
            </a:r>
            <a:r>
              <a:rPr lang="en-US" dirty="0" smtClean="0"/>
              <a:t>. For example, a band playing “Amazing Grace”</a:t>
            </a:r>
            <a:endParaRPr lang="en-US" dirty="0" smtClean="0"/>
          </a:p>
          <a:p>
            <a:r>
              <a:rPr lang="en-US" dirty="0" smtClean="0"/>
              <a:t>Allowing </a:t>
            </a:r>
            <a:r>
              <a:rPr lang="en-US" dirty="0" smtClean="0"/>
              <a:t>groups to distribute Bibles </a:t>
            </a:r>
            <a:r>
              <a:rPr lang="en-US" u="sng" dirty="0" smtClean="0"/>
              <a:t>may</a:t>
            </a:r>
            <a:r>
              <a:rPr lang="en-US" dirty="0" smtClean="0"/>
              <a:t> be permissible but certain restrictions may be imposed and it opens the door for all religious groups to distribute literature (lower court opinion).  This is very tenuous and should be avoided if possible.</a:t>
            </a:r>
            <a:endParaRPr lang="en-US" dirty="0"/>
          </a:p>
        </p:txBody>
      </p:sp>
    </p:spTree>
    <p:extLst>
      <p:ext uri="{BB962C8B-B14F-4D97-AF65-F5344CB8AC3E}">
        <p14:creationId xmlns:p14="http://schemas.microsoft.com/office/powerpoint/2010/main" val="2115975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Equal Access to School Facilities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Equal Access Act </a:t>
            </a:r>
            <a:r>
              <a:rPr lang="en-US" dirty="0" smtClean="0"/>
              <a:t>(1984): </a:t>
            </a:r>
            <a:r>
              <a:rPr lang="en-US" dirty="0" smtClean="0"/>
              <a:t>it is unlawful for a public [primary or] secondary school that receives federal financial assistance and has created a limited open forum to deny recognition of student-initiated groups on the basis of the religious, political, or philosophical content of the speech at meetings.</a:t>
            </a:r>
          </a:p>
          <a:p>
            <a:r>
              <a:rPr lang="en-US" dirty="0" smtClean="0"/>
              <a:t>Student groups are protected by the Act if:</a:t>
            </a:r>
          </a:p>
          <a:p>
            <a:pPr lvl="1"/>
            <a:r>
              <a:rPr lang="en-US" dirty="0" smtClean="0"/>
              <a:t>The meeting is voluntary and student initiated;</a:t>
            </a:r>
          </a:p>
          <a:p>
            <a:pPr lvl="1"/>
            <a:r>
              <a:rPr lang="en-US" dirty="0" smtClean="0"/>
              <a:t>The school (or any agent of the school) does not sponsor the meeting;</a:t>
            </a:r>
          </a:p>
          <a:p>
            <a:pPr lvl="1"/>
            <a:r>
              <a:rPr lang="en-US" dirty="0" smtClean="0"/>
              <a:t>If school agents or employees are present at religious meetings, they do not participate;</a:t>
            </a:r>
          </a:p>
          <a:p>
            <a:pPr lvl="1"/>
            <a:r>
              <a:rPr lang="en-US" dirty="0" smtClean="0"/>
              <a:t>The meeting does not materially interfere with the orderly operation of the school; and,</a:t>
            </a:r>
          </a:p>
          <a:p>
            <a:pPr lvl="1"/>
            <a:r>
              <a:rPr lang="en-US" dirty="0" smtClean="0"/>
              <a:t>Non-school persons may not direct, conduct, control, or regularly attend activities of the group.</a:t>
            </a:r>
          </a:p>
        </p:txBody>
      </p:sp>
    </p:spTree>
    <p:extLst>
      <p:ext uri="{BB962C8B-B14F-4D97-AF65-F5344CB8AC3E}">
        <p14:creationId xmlns:p14="http://schemas.microsoft.com/office/powerpoint/2010/main" val="12267497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Equal Access </a:t>
            </a:r>
            <a:r>
              <a:rPr lang="en-US" dirty="0" smtClean="0"/>
              <a:t>Act of 2003</a:t>
            </a:r>
            <a:br>
              <a:rPr lang="en-US" dirty="0" smtClean="0"/>
            </a:br>
            <a:r>
              <a:rPr lang="en-US" dirty="0" smtClean="0"/>
              <a:t>Free Exercise Clause</a:t>
            </a:r>
            <a:endParaRPr lang="en-US" dirty="0"/>
          </a:p>
        </p:txBody>
      </p:sp>
      <p:sp>
        <p:nvSpPr>
          <p:cNvPr id="3" name="Content Placeholder 2"/>
          <p:cNvSpPr>
            <a:spLocks noGrp="1"/>
          </p:cNvSpPr>
          <p:nvPr>
            <p:ph idx="1"/>
          </p:nvPr>
        </p:nvSpPr>
        <p:spPr/>
        <p:txBody>
          <a:bodyPr>
            <a:normAutofit/>
          </a:bodyPr>
          <a:lstStyle/>
          <a:p>
            <a:r>
              <a:rPr lang="en-US" dirty="0" smtClean="0"/>
              <a:t>Congress passed this act in order to provide student religious clubs equal opportunities to access high school facilities as enjoyed by other non-curricula clubs.</a:t>
            </a:r>
          </a:p>
          <a:p>
            <a:r>
              <a:rPr lang="en-US" dirty="0" smtClean="0"/>
              <a:t>This law affects only secondary schools that receive federal financial assistance.</a:t>
            </a:r>
          </a:p>
          <a:p>
            <a:r>
              <a:rPr lang="en-US" dirty="0" smtClean="0"/>
              <a:t>It is unlawful for any secondary school to deny access to student initiated groups on the basis of religion, political, or philosophical content of their speech.</a:t>
            </a:r>
            <a:endParaRPr lang="en-US" dirty="0" smtClean="0"/>
          </a:p>
        </p:txBody>
      </p:sp>
    </p:spTree>
    <p:extLst>
      <p:ext uri="{BB962C8B-B14F-4D97-AF65-F5344CB8AC3E}">
        <p14:creationId xmlns:p14="http://schemas.microsoft.com/office/powerpoint/2010/main" val="2306265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Equal Access </a:t>
            </a:r>
            <a:r>
              <a:rPr lang="en-US" dirty="0" smtClean="0"/>
              <a:t>Act of 2003</a:t>
            </a:r>
            <a:br>
              <a:rPr lang="en-US" dirty="0" smtClean="0"/>
            </a:br>
            <a:r>
              <a:rPr lang="en-US" dirty="0" smtClean="0"/>
              <a:t>Free Exercise Clause</a:t>
            </a:r>
            <a:endParaRPr lang="en-US" dirty="0"/>
          </a:p>
        </p:txBody>
      </p:sp>
      <p:sp>
        <p:nvSpPr>
          <p:cNvPr id="3" name="Content Placeholder 2"/>
          <p:cNvSpPr>
            <a:spLocks noGrp="1"/>
          </p:cNvSpPr>
          <p:nvPr>
            <p:ph idx="1"/>
          </p:nvPr>
        </p:nvSpPr>
        <p:spPr/>
        <p:txBody>
          <a:bodyPr>
            <a:normAutofit lnSpcReduction="10000"/>
          </a:bodyPr>
          <a:lstStyle/>
          <a:p>
            <a:r>
              <a:rPr lang="en-US" dirty="0" smtClean="0"/>
              <a:t>Private religious expression is protected by the Free Exercise and Free Speech Clauses.</a:t>
            </a:r>
          </a:p>
          <a:p>
            <a:r>
              <a:rPr lang="en-US" dirty="0" smtClean="0"/>
              <a:t>Authorizes student religious meetings during lunch if that is not instructional time.</a:t>
            </a:r>
          </a:p>
          <a:p>
            <a:r>
              <a:rPr lang="en-US" dirty="0" smtClean="0"/>
              <a:t>Authorizes the group to require certain officers to be of the group’s religion to preserve the spiritual content of meetings</a:t>
            </a:r>
          </a:p>
          <a:p>
            <a:r>
              <a:rPr lang="en-US" dirty="0" smtClean="0"/>
              <a:t>Requires student religious groups to be provided equal access to fund-raising activities, bulletin boards, and other resources available for other clubs</a:t>
            </a:r>
            <a:r>
              <a:rPr lang="en-US" dirty="0" smtClean="0"/>
              <a:t>.</a:t>
            </a:r>
            <a:endParaRPr lang="en-US" dirty="0" smtClean="0"/>
          </a:p>
        </p:txBody>
      </p:sp>
    </p:spTree>
    <p:extLst>
      <p:ext uri="{BB962C8B-B14F-4D97-AF65-F5344CB8AC3E}">
        <p14:creationId xmlns:p14="http://schemas.microsoft.com/office/powerpoint/2010/main" val="3841698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Religion in Schools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Challenges to the inclusion of religious practices in </a:t>
            </a:r>
            <a:r>
              <a:rPr lang="en-US" dirty="0" smtClean="0"/>
              <a:t>public schools did not become prevalent until the middle of the 20</a:t>
            </a:r>
            <a:r>
              <a:rPr lang="en-US" baseline="30000" dirty="0" smtClean="0"/>
              <a:t>th</a:t>
            </a:r>
            <a:r>
              <a:rPr lang="en-US" dirty="0" smtClean="0"/>
              <a:t> century.</a:t>
            </a:r>
          </a:p>
          <a:p>
            <a:pPr marL="0" indent="0">
              <a:buNone/>
            </a:pPr>
            <a:r>
              <a:rPr lang="en-US" dirty="0" smtClean="0"/>
              <a:t>Cases tend to focus on whether or not school policies and/or practices violate either the Establishment Clause or the Free </a:t>
            </a:r>
            <a:r>
              <a:rPr lang="en-US" dirty="0" smtClean="0"/>
              <a:t>Exercise Clauses of the First Amendment.</a:t>
            </a:r>
          </a:p>
          <a:p>
            <a:endParaRPr lang="en-US" dirty="0"/>
          </a:p>
        </p:txBody>
      </p:sp>
    </p:spTree>
    <p:extLst>
      <p:ext uri="{BB962C8B-B14F-4D97-AF65-F5344CB8AC3E}">
        <p14:creationId xmlns:p14="http://schemas.microsoft.com/office/powerpoint/2010/main" val="2144280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Equal Access </a:t>
            </a:r>
            <a:r>
              <a:rPr lang="en-US" dirty="0" smtClean="0"/>
              <a:t>Act of 2003</a:t>
            </a:r>
            <a:br>
              <a:rPr lang="en-US" dirty="0" smtClean="0"/>
            </a:br>
            <a:r>
              <a:rPr lang="en-US" dirty="0" smtClean="0"/>
              <a:t>Free Exercise Clause</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i="1" dirty="0" smtClean="0"/>
              <a:t>Truth v. Kent School District </a:t>
            </a:r>
            <a:r>
              <a:rPr lang="en-US" dirty="0" smtClean="0"/>
              <a:t>(2007).</a:t>
            </a:r>
          </a:p>
          <a:p>
            <a:r>
              <a:rPr lang="en-US" dirty="0" smtClean="0"/>
              <a:t>9</a:t>
            </a:r>
            <a:r>
              <a:rPr lang="en-US" baseline="30000" dirty="0" smtClean="0"/>
              <a:t>th</a:t>
            </a:r>
            <a:r>
              <a:rPr lang="en-US" dirty="0" smtClean="0"/>
              <a:t> Circuit upheld a school district’s denial of a charter to a student organization that required members and officers to sign a “statement of faith” affirming that he/she believes in the tenets of the Christian faith.</a:t>
            </a:r>
          </a:p>
          <a:p>
            <a:pPr marL="0" indent="0">
              <a:buNone/>
            </a:pPr>
            <a:r>
              <a:rPr lang="en-US" i="1" dirty="0" smtClean="0"/>
              <a:t>Prince v. Jacoby </a:t>
            </a:r>
            <a:r>
              <a:rPr lang="en-US" dirty="0" smtClean="0"/>
              <a:t>(2007).</a:t>
            </a:r>
            <a:endParaRPr lang="en-US" dirty="0" smtClean="0"/>
          </a:p>
          <a:p>
            <a:r>
              <a:rPr lang="en-US" dirty="0" smtClean="0"/>
              <a:t>9</a:t>
            </a:r>
            <a:r>
              <a:rPr lang="en-US" baseline="30000" dirty="0" smtClean="0"/>
              <a:t>th</a:t>
            </a:r>
            <a:r>
              <a:rPr lang="en-US" dirty="0" smtClean="0"/>
              <a:t> Circuit found a school district guilty of discrimination against a student religious club that was not treated like other students clubs in access to school facilities, supplies and equipment.</a:t>
            </a:r>
          </a:p>
          <a:p>
            <a:pPr marL="0" indent="0">
              <a:buNone/>
            </a:pPr>
            <a:r>
              <a:rPr lang="en-US" i="1" dirty="0" smtClean="0"/>
              <a:t>Good News Club v. Milford Central School District </a:t>
            </a:r>
            <a:r>
              <a:rPr lang="en-US" dirty="0" smtClean="0"/>
              <a:t>(1998)</a:t>
            </a:r>
          </a:p>
          <a:p>
            <a:r>
              <a:rPr lang="en-US" dirty="0" smtClean="0"/>
              <a:t>2</a:t>
            </a:r>
            <a:r>
              <a:rPr lang="en-US" baseline="30000" dirty="0" smtClean="0"/>
              <a:t>nd</a:t>
            </a:r>
            <a:r>
              <a:rPr lang="en-US" dirty="0" smtClean="0"/>
              <a:t> District Court ruled the district has the right to prohibit a community religious group from meeting in the public school building.</a:t>
            </a:r>
            <a:endParaRPr lang="en-US" dirty="0" smtClean="0"/>
          </a:p>
        </p:txBody>
      </p:sp>
    </p:spTree>
    <p:extLst>
      <p:ext uri="{BB962C8B-B14F-4D97-AF65-F5344CB8AC3E}">
        <p14:creationId xmlns:p14="http://schemas.microsoft.com/office/powerpoint/2010/main" val="1342852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Limited Open Forum (In-School)</a:t>
            </a:r>
            <a:endParaRPr lang="en-US" dirty="0"/>
          </a:p>
        </p:txBody>
      </p:sp>
      <p:sp>
        <p:nvSpPr>
          <p:cNvPr id="3" name="Content Placeholder 2"/>
          <p:cNvSpPr>
            <a:spLocks noGrp="1"/>
          </p:cNvSpPr>
          <p:nvPr>
            <p:ph idx="1"/>
          </p:nvPr>
        </p:nvSpPr>
        <p:spPr/>
        <p:txBody>
          <a:bodyPr/>
          <a:lstStyle/>
          <a:p>
            <a:r>
              <a:rPr lang="en-US" dirty="0"/>
              <a:t>C</a:t>
            </a:r>
            <a:r>
              <a:rPr lang="en-US" dirty="0" smtClean="0"/>
              <a:t>reated </a:t>
            </a:r>
            <a:r>
              <a:rPr lang="en-US" dirty="0"/>
              <a:t>when one or more </a:t>
            </a:r>
            <a:r>
              <a:rPr lang="en-US" u="sng" dirty="0"/>
              <a:t>non-curricular </a:t>
            </a:r>
            <a:r>
              <a:rPr lang="en-US" dirty="0"/>
              <a:t>student groups are allowed to meet on school premises during non-instructional </a:t>
            </a:r>
            <a:r>
              <a:rPr lang="en-US" dirty="0" smtClean="0"/>
              <a:t>time (i.e., Chess Club, Key Club or other service groups, etc.).  </a:t>
            </a:r>
          </a:p>
          <a:p>
            <a:pPr lvl="1"/>
            <a:r>
              <a:rPr lang="en-US" dirty="0" smtClean="0"/>
              <a:t>Curricular groups have more than just a tangential or attenuated relationship to courses offered by the school (i.e., French Club, Student Council, Band)</a:t>
            </a:r>
          </a:p>
          <a:p>
            <a:r>
              <a:rPr lang="en-US" dirty="0" smtClean="0"/>
              <a:t>Note that it applies to all groups, even the unpopular groups.</a:t>
            </a:r>
            <a:endParaRPr lang="en-US" dirty="0"/>
          </a:p>
        </p:txBody>
      </p:sp>
    </p:spTree>
    <p:extLst>
      <p:ext uri="{BB962C8B-B14F-4D97-AF65-F5344CB8AC3E}">
        <p14:creationId xmlns:p14="http://schemas.microsoft.com/office/powerpoint/2010/main" val="36745853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Limited Open Forums (Public)</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If state statute, local, or school policy creates a limited open forum for the use of the school building during non-instructional time, the following rules generally apply:</a:t>
            </a:r>
          </a:p>
          <a:p>
            <a:pPr marL="971550" lvl="1" indent="-514350">
              <a:buFont typeface="+mj-lt"/>
              <a:buAutoNum type="romanUcPeriod"/>
            </a:pPr>
            <a:r>
              <a:rPr lang="en-US" dirty="0" smtClean="0"/>
              <a:t>Once the forum is opened, groups cannot be denied because of distasteful content or focus;</a:t>
            </a:r>
          </a:p>
          <a:p>
            <a:pPr marL="914400" lvl="1" indent="-457200">
              <a:buAutoNum type="romanUcPeriod"/>
            </a:pPr>
            <a:r>
              <a:rPr lang="en-US" dirty="0" smtClean="0"/>
              <a:t>Groups may be denied only if:</a:t>
            </a:r>
          </a:p>
          <a:p>
            <a:pPr marL="1371600" lvl="2" indent="-457200">
              <a:buAutoNum type="arabicPeriod"/>
            </a:pPr>
            <a:r>
              <a:rPr lang="en-US" dirty="0" smtClean="0"/>
              <a:t>The user fails or refuses to abide by reasonable rules and regulations pertaining to use;</a:t>
            </a:r>
          </a:p>
          <a:p>
            <a:pPr marL="1371600" lvl="2" indent="-457200">
              <a:buAutoNum type="arabicPeriod"/>
            </a:pPr>
            <a:r>
              <a:rPr lang="en-US" dirty="0" smtClean="0"/>
              <a:t>There is a demonstrated danger of violence or disruption associated with the meetings of this particular group; or</a:t>
            </a:r>
          </a:p>
          <a:p>
            <a:pPr marL="1371600" lvl="2" indent="-457200">
              <a:buAutoNum type="arabicPeriod"/>
            </a:pPr>
            <a:r>
              <a:rPr lang="en-US" dirty="0" smtClean="0"/>
              <a:t>The meeting violates a local ordinance or either state or federal constitutional provisions or laws.</a:t>
            </a:r>
            <a:endParaRPr lang="en-US" dirty="0"/>
          </a:p>
        </p:txBody>
      </p:sp>
    </p:spTree>
    <p:extLst>
      <p:ext uri="{BB962C8B-B14F-4D97-AF65-F5344CB8AC3E}">
        <p14:creationId xmlns:p14="http://schemas.microsoft.com/office/powerpoint/2010/main" val="37919367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Gideon Bibles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Distribution of materials like Gideon Bibles on campus does not violate the Constitution WHEN: </a:t>
            </a:r>
            <a:endParaRPr lang="en-US" dirty="0" smtClean="0"/>
          </a:p>
          <a:p>
            <a:r>
              <a:rPr lang="en-US" dirty="0" smtClean="0"/>
              <a:t>The school maintains a passive role (just gives space; doesn’t set up tables).</a:t>
            </a:r>
          </a:p>
          <a:p>
            <a:r>
              <a:rPr lang="en-US" dirty="0" smtClean="0"/>
              <a:t>Space allocated is accessible to students but under circumstances that assure only voluntary pickup of materials.</a:t>
            </a:r>
          </a:p>
          <a:p>
            <a:r>
              <a:rPr lang="en-US" dirty="0" smtClean="0"/>
              <a:t>The school does not announce the availability of the materials NOR allow access to students in the classrooms.</a:t>
            </a:r>
          </a:p>
          <a:p>
            <a:r>
              <a:rPr lang="en-US" dirty="0" smtClean="0"/>
              <a:t>No staff member participates in distribution.</a:t>
            </a:r>
          </a:p>
          <a:p>
            <a:pPr marL="0" indent="0">
              <a:buNone/>
            </a:pPr>
            <a:r>
              <a:rPr lang="en-US" i="1" dirty="0" smtClean="0"/>
              <a:t>Peck v. Upshur County Board of Education. (1998)</a:t>
            </a:r>
          </a:p>
        </p:txBody>
      </p:sp>
    </p:spTree>
    <p:extLst>
      <p:ext uri="{BB962C8B-B14F-4D97-AF65-F5344CB8AC3E}">
        <p14:creationId xmlns:p14="http://schemas.microsoft.com/office/powerpoint/2010/main" val="23454418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Proselytizing in School</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Classrooms are not to be used as a forum to indoctrinate sectarian beliefs</a:t>
            </a:r>
          </a:p>
          <a:p>
            <a:r>
              <a:rPr lang="en-US" dirty="0" smtClean="0"/>
              <a:t>Courts have repeatedly ruled that the Bible may, and even should, be used as a religious document from a literary, cultural and historical perspective.</a:t>
            </a:r>
          </a:p>
          <a:p>
            <a:r>
              <a:rPr lang="en-US" dirty="0" smtClean="0"/>
              <a:t>Silent acts by school personnel such as bowing of the head, kneeling, or even removing a hat could be seen as endorsement of the religious act. </a:t>
            </a:r>
            <a:r>
              <a:rPr lang="en-US" i="1" dirty="0" smtClean="0"/>
              <a:t>Borden v. Sch. Dist. Township of E. Brunswick </a:t>
            </a:r>
            <a:r>
              <a:rPr lang="en-US" dirty="0" smtClean="0"/>
              <a:t>(2008)</a:t>
            </a:r>
          </a:p>
          <a:p>
            <a:r>
              <a:rPr lang="en-US" i="1" dirty="0" smtClean="0"/>
              <a:t>Stone v. Graham </a:t>
            </a:r>
            <a:r>
              <a:rPr lang="en-US" dirty="0" smtClean="0"/>
              <a:t>(1980) Supreme Court ruled that the posting of the Ten commandments in public school classrooms is unconstitutional</a:t>
            </a:r>
          </a:p>
          <a:p>
            <a:pPr lvl="1"/>
            <a:r>
              <a:rPr lang="en-US" dirty="0" smtClean="0"/>
              <a:t>Mississippi statute requires the prominent posting of the official national motto “In God We Trust” in every classroom..</a:t>
            </a:r>
          </a:p>
        </p:txBody>
      </p:sp>
    </p:spTree>
    <p:extLst>
      <p:ext uri="{BB962C8B-B14F-4D97-AF65-F5344CB8AC3E}">
        <p14:creationId xmlns:p14="http://schemas.microsoft.com/office/powerpoint/2010/main" val="39914855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Proselytizing in School</a:t>
            </a:r>
            <a:endParaRPr lang="en-US" dirty="0"/>
          </a:p>
        </p:txBody>
      </p:sp>
      <p:sp>
        <p:nvSpPr>
          <p:cNvPr id="3" name="Content Placeholder 2"/>
          <p:cNvSpPr>
            <a:spLocks noGrp="1"/>
          </p:cNvSpPr>
          <p:nvPr>
            <p:ph idx="1"/>
          </p:nvPr>
        </p:nvSpPr>
        <p:spPr/>
        <p:txBody>
          <a:bodyPr>
            <a:normAutofit fontScale="92500" lnSpcReduction="20000"/>
          </a:bodyPr>
          <a:lstStyle/>
          <a:p>
            <a:r>
              <a:rPr lang="en-US" i="1" dirty="0" smtClean="0"/>
              <a:t>Stone v. Graham </a:t>
            </a:r>
            <a:r>
              <a:rPr lang="en-US" dirty="0" smtClean="0"/>
              <a:t>(1980) Supreme Court ruled that the posting of the Ten commandments in public school classrooms is unconstitutional</a:t>
            </a:r>
          </a:p>
          <a:p>
            <a:pPr lvl="1"/>
            <a:r>
              <a:rPr lang="en-US" dirty="0" smtClean="0"/>
              <a:t>Mississippi statute requires the prominent posting of the official national motto “In God We Trust” in every classroom.</a:t>
            </a:r>
          </a:p>
          <a:p>
            <a:r>
              <a:rPr lang="en-US" i="1" dirty="0" smtClean="0"/>
              <a:t>Van </a:t>
            </a:r>
            <a:r>
              <a:rPr lang="en-US" i="1" dirty="0" err="1" smtClean="0"/>
              <a:t>Orden</a:t>
            </a:r>
            <a:r>
              <a:rPr lang="en-US" i="1" dirty="0" smtClean="0"/>
              <a:t> v. Perry </a:t>
            </a:r>
            <a:r>
              <a:rPr lang="en-US" dirty="0" smtClean="0"/>
              <a:t>(2005) ruled a six foot tall Ten Commandments display on the grounds of the Texas state Capitol was not a violation of the Establishment Clause</a:t>
            </a:r>
          </a:p>
          <a:p>
            <a:pPr lvl="1"/>
            <a:r>
              <a:rPr lang="en-US" dirty="0" smtClean="0"/>
              <a:t>The court reaffirmed the Stone v. Graham decision.</a:t>
            </a:r>
          </a:p>
          <a:p>
            <a:r>
              <a:rPr lang="en-US" dirty="0" smtClean="0"/>
              <a:t>In the same term of the court, a ruling that a framed display of the Ten Commandments in two Kentucky courthouses was unconstitutional based on the establishment clause. </a:t>
            </a:r>
            <a:r>
              <a:rPr lang="en-US" i="1" dirty="0" smtClean="0"/>
              <a:t>McCreary County v. American Civil Liberties Union </a:t>
            </a:r>
            <a:r>
              <a:rPr lang="en-US" dirty="0" smtClean="0"/>
              <a:t> (2005)</a:t>
            </a:r>
          </a:p>
        </p:txBody>
      </p:sp>
    </p:spTree>
    <p:extLst>
      <p:ext uri="{BB962C8B-B14F-4D97-AF65-F5344CB8AC3E}">
        <p14:creationId xmlns:p14="http://schemas.microsoft.com/office/powerpoint/2010/main" val="30020078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Teaching Evolution</a:t>
            </a:r>
            <a:endParaRPr lang="en-US" dirty="0"/>
          </a:p>
        </p:txBody>
      </p:sp>
      <p:sp>
        <p:nvSpPr>
          <p:cNvPr id="3" name="Content Placeholder 2"/>
          <p:cNvSpPr>
            <a:spLocks noGrp="1"/>
          </p:cNvSpPr>
          <p:nvPr>
            <p:ph idx="1"/>
          </p:nvPr>
        </p:nvSpPr>
        <p:spPr/>
        <p:txBody>
          <a:bodyPr/>
          <a:lstStyle/>
          <a:p>
            <a:r>
              <a:rPr lang="en-US" dirty="0" smtClean="0"/>
              <a:t>State cannot require the teaching of evolution.  Violates Establishment Clause </a:t>
            </a:r>
          </a:p>
          <a:p>
            <a:r>
              <a:rPr lang="en-US" dirty="0" smtClean="0"/>
              <a:t>Permissible to present scientific critiques to prevailing scientific theories but legislature cannot promote particular religious beliefs</a:t>
            </a:r>
          </a:p>
          <a:p>
            <a:r>
              <a:rPr lang="en-US" dirty="0" smtClean="0"/>
              <a:t>Lower court ruling: teaching intelligent design is not an alternative to teaching evolution in public schools</a:t>
            </a:r>
            <a:endParaRPr lang="en-US" dirty="0"/>
          </a:p>
        </p:txBody>
      </p:sp>
    </p:spTree>
    <p:extLst>
      <p:ext uri="{BB962C8B-B14F-4D97-AF65-F5344CB8AC3E}">
        <p14:creationId xmlns:p14="http://schemas.microsoft.com/office/powerpoint/2010/main" val="30654893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Teaching Evolution</a:t>
            </a:r>
            <a:endParaRPr lang="en-US" dirty="0"/>
          </a:p>
        </p:txBody>
      </p:sp>
      <p:sp>
        <p:nvSpPr>
          <p:cNvPr id="3" name="Content Placeholder 2"/>
          <p:cNvSpPr>
            <a:spLocks noGrp="1"/>
          </p:cNvSpPr>
          <p:nvPr>
            <p:ph idx="1"/>
          </p:nvPr>
        </p:nvSpPr>
        <p:spPr/>
        <p:txBody>
          <a:bodyPr>
            <a:normAutofit/>
          </a:bodyPr>
          <a:lstStyle/>
          <a:p>
            <a:r>
              <a:rPr lang="en-US" dirty="0" smtClean="0"/>
              <a:t>1994 </a:t>
            </a:r>
            <a:r>
              <a:rPr lang="en-US" i="1" dirty="0" err="1" smtClean="0"/>
              <a:t>Peloza</a:t>
            </a:r>
            <a:r>
              <a:rPr lang="en-US" i="1" dirty="0" smtClean="0"/>
              <a:t> </a:t>
            </a:r>
            <a:r>
              <a:rPr lang="en-US" i="1" dirty="0" smtClean="0"/>
              <a:t>v. Capistrano </a:t>
            </a:r>
            <a:r>
              <a:rPr lang="en-US" dirty="0" smtClean="0"/>
              <a:t>ruled that a teacher does not </a:t>
            </a:r>
            <a:r>
              <a:rPr lang="en-US" dirty="0" err="1" smtClean="0"/>
              <a:t>havge</a:t>
            </a:r>
            <a:r>
              <a:rPr lang="en-US" dirty="0" smtClean="0"/>
              <a:t> the right to teach creationism and can have free speech restricted while on the job.</a:t>
            </a:r>
          </a:p>
          <a:p>
            <a:r>
              <a:rPr lang="en-US" dirty="0" smtClean="0"/>
              <a:t>2001 </a:t>
            </a:r>
            <a:r>
              <a:rPr lang="en-US" i="1" dirty="0" err="1" smtClean="0"/>
              <a:t>LeVake</a:t>
            </a:r>
            <a:r>
              <a:rPr lang="en-US" i="1" dirty="0" smtClean="0"/>
              <a:t> v. Independent School District </a:t>
            </a:r>
            <a:r>
              <a:rPr lang="en-US" dirty="0" smtClean="0"/>
              <a:t>ruled that a school may remove a creationist teacher from a biology class if that teacher cannot adequately teach evolution.</a:t>
            </a:r>
          </a:p>
          <a:p>
            <a:pPr marL="0" indent="0">
              <a:buNone/>
            </a:pPr>
            <a:endParaRPr lang="en-US" dirty="0"/>
          </a:p>
        </p:txBody>
      </p:sp>
    </p:spTree>
    <p:extLst>
      <p:ext uri="{BB962C8B-B14F-4D97-AF65-F5344CB8AC3E}">
        <p14:creationId xmlns:p14="http://schemas.microsoft.com/office/powerpoint/2010/main" val="26917703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Free Exercise of Religion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Individuals, including students, have the constitutionally protected right to religious belief and practice.  When government action interferes, individuals may request accommodation.</a:t>
            </a:r>
          </a:p>
          <a:p>
            <a:r>
              <a:rPr lang="en-US" dirty="0" smtClean="0"/>
              <a:t>When determining when to provide accommodations, use the following rule (from a number of Supreme Court cases):</a:t>
            </a:r>
          </a:p>
          <a:p>
            <a:pPr marL="914400" lvl="1" indent="-457200">
              <a:buAutoNum type="arabicPeriod"/>
            </a:pPr>
            <a:r>
              <a:rPr lang="en-US" dirty="0" smtClean="0"/>
              <a:t>The belief is religious: Only religious beliefs are entitled to Free Exercise protection.  Political or philosophical beliefs may be advanced through Free Speech but they are not protected under the Establishment Clause;</a:t>
            </a:r>
          </a:p>
          <a:p>
            <a:pPr marL="914400" lvl="1" indent="-457200">
              <a:buAutoNum type="arabicPeriod"/>
            </a:pPr>
            <a:r>
              <a:rPr lang="en-US" dirty="0" smtClean="0"/>
              <a:t>The belief is sincerely held by the plaintiff: The plaintiff must prove by a preponderance of the evidence that the religious belief is sincerely held and not a sham belief only for purposes of obtaining an exemption or reasonable accommodation; </a:t>
            </a:r>
          </a:p>
          <a:p>
            <a:pPr marL="914400" lvl="1" indent="-457200">
              <a:buAutoNum type="arabicPeriod"/>
            </a:pPr>
            <a:r>
              <a:rPr lang="en-US" dirty="0" smtClean="0"/>
              <a:t>The belief is central to the plaintiff’s faith:  The belief impacted by the government action must be a core element of the plaintiff’s faith, and not merely tangential; and</a:t>
            </a:r>
          </a:p>
          <a:p>
            <a:pPr marL="914400" lvl="1" indent="-457200">
              <a:buAutoNum type="arabicPeriod"/>
            </a:pPr>
            <a:r>
              <a:rPr lang="en-US" dirty="0" smtClean="0"/>
              <a:t>The government action is a direct burden on Free Exercise: Not merely an incidental burden.</a:t>
            </a:r>
          </a:p>
        </p:txBody>
      </p:sp>
    </p:spTree>
    <p:extLst>
      <p:ext uri="{BB962C8B-B14F-4D97-AF65-F5344CB8AC3E}">
        <p14:creationId xmlns:p14="http://schemas.microsoft.com/office/powerpoint/2010/main" val="5832812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Free Exercise </a:t>
            </a:r>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r>
              <a:rPr lang="en-US" dirty="0"/>
              <a:t>If the individual establishes these </a:t>
            </a:r>
            <a:r>
              <a:rPr lang="en-US" dirty="0" smtClean="0"/>
              <a:t>previous four factors</a:t>
            </a:r>
            <a:r>
              <a:rPr lang="en-US" dirty="0"/>
              <a:t>, the </a:t>
            </a:r>
            <a:r>
              <a:rPr lang="en-US" dirty="0" smtClean="0"/>
              <a:t>state (the school) </a:t>
            </a:r>
            <a:r>
              <a:rPr lang="en-US" dirty="0"/>
              <a:t>may still prevail if it proves</a:t>
            </a:r>
            <a:r>
              <a:rPr lang="en-US" dirty="0" smtClean="0"/>
              <a:t>:</a:t>
            </a:r>
          </a:p>
          <a:p>
            <a:pPr lvl="1"/>
            <a:r>
              <a:rPr lang="en-US" dirty="0" smtClean="0"/>
              <a:t>There is a compelling governmental interest: Governmental officials can prove a compelling governmental interest (e.g., protecting public security, health, safety, or respecting the Establishment Clause) for denying the exemption or other reasonable accommodation; and </a:t>
            </a:r>
          </a:p>
          <a:p>
            <a:pPr lvl="1"/>
            <a:r>
              <a:rPr lang="en-US" dirty="0" smtClean="0"/>
              <a:t>Government actions are narrowly tailored to achieve that interest:  The government’s means of achieving the compelling interest must not be over-broad in limiting individual rights beyond what is necessary.</a:t>
            </a:r>
            <a:endParaRPr lang="en-US" dirty="0"/>
          </a:p>
          <a:p>
            <a:endParaRPr lang="en-US" dirty="0"/>
          </a:p>
        </p:txBody>
      </p:sp>
    </p:spTree>
    <p:extLst>
      <p:ext uri="{BB962C8B-B14F-4D97-AF65-F5344CB8AC3E}">
        <p14:creationId xmlns:p14="http://schemas.microsoft.com/office/powerpoint/2010/main" val="1383396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Constitutional Protections</a:t>
            </a:r>
            <a:endParaRPr lang="en-US" dirty="0"/>
          </a:p>
        </p:txBody>
      </p:sp>
      <p:sp>
        <p:nvSpPr>
          <p:cNvPr id="3" name="Content Placeholder 2"/>
          <p:cNvSpPr>
            <a:spLocks noGrp="1"/>
          </p:cNvSpPr>
          <p:nvPr>
            <p:ph idx="1"/>
          </p:nvPr>
        </p:nvSpPr>
        <p:spPr/>
        <p:txBody>
          <a:bodyPr/>
          <a:lstStyle/>
          <a:p>
            <a:r>
              <a:rPr lang="en-US" dirty="0" smtClean="0"/>
              <a:t>The level of protection is balanced with need to protect the rights and safety of others</a:t>
            </a:r>
          </a:p>
          <a:p>
            <a:r>
              <a:rPr lang="en-US" dirty="0" smtClean="0"/>
              <a:t>Free Exercise = right to worship in a particular manner</a:t>
            </a:r>
          </a:p>
          <a:p>
            <a:pPr lvl="1"/>
            <a:r>
              <a:rPr lang="en-US" dirty="0" smtClean="0"/>
              <a:t>Broad and strongly protected</a:t>
            </a:r>
          </a:p>
          <a:p>
            <a:pPr lvl="1"/>
            <a:r>
              <a:rPr lang="en-US" dirty="0" smtClean="0"/>
              <a:t>Government only interferes for public health and safety (ex: human sacrifice)</a:t>
            </a:r>
          </a:p>
          <a:p>
            <a:r>
              <a:rPr lang="en-US" dirty="0" smtClean="0"/>
              <a:t>Government may place reasonable time, place, and manner restrictions on rights to protect the public and retain social order</a:t>
            </a:r>
          </a:p>
          <a:p>
            <a:endParaRPr lang="en-US" dirty="0"/>
          </a:p>
        </p:txBody>
      </p:sp>
    </p:spTree>
    <p:extLst>
      <p:ext uri="{BB962C8B-B14F-4D97-AF65-F5344CB8AC3E}">
        <p14:creationId xmlns:p14="http://schemas.microsoft.com/office/powerpoint/2010/main" val="16552618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Accommodations</a:t>
            </a:r>
            <a:endParaRPr lang="en-US" dirty="0"/>
          </a:p>
        </p:txBody>
      </p:sp>
      <p:sp>
        <p:nvSpPr>
          <p:cNvPr id="3" name="Content Placeholder 2"/>
          <p:cNvSpPr>
            <a:spLocks noGrp="1"/>
          </p:cNvSpPr>
          <p:nvPr>
            <p:ph idx="1"/>
          </p:nvPr>
        </p:nvSpPr>
        <p:spPr/>
        <p:txBody>
          <a:bodyPr/>
          <a:lstStyle/>
          <a:p>
            <a:r>
              <a:rPr lang="en-US" dirty="0" smtClean="0"/>
              <a:t>Release for religious instruction during the school day: permissible if instruction occurs off-site, does not use public funds, is purely voluntary, and students are not coerced to either participate or not.</a:t>
            </a:r>
          </a:p>
          <a:p>
            <a:r>
              <a:rPr lang="en-US" dirty="0" smtClean="0"/>
              <a:t>Religious holidays: Students are permitted to miss school without penalty for the celebration of religious holidays.  </a:t>
            </a:r>
          </a:p>
          <a:p>
            <a:r>
              <a:rPr lang="en-US" dirty="0" smtClean="0"/>
              <a:t>School attendance for Amish (remember Wisconsin v. Yoder)</a:t>
            </a:r>
          </a:p>
          <a:p>
            <a:r>
              <a:rPr lang="en-US" dirty="0" smtClean="0"/>
              <a:t>Vaccinations</a:t>
            </a:r>
            <a:endParaRPr lang="en-US" dirty="0"/>
          </a:p>
        </p:txBody>
      </p:sp>
    </p:spTree>
    <p:extLst>
      <p:ext uri="{BB962C8B-B14F-4D97-AF65-F5344CB8AC3E}">
        <p14:creationId xmlns:p14="http://schemas.microsoft.com/office/powerpoint/2010/main" val="25344012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Teachers’ Free Exercise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Title VII,  § 702 allows private, religious schools to discriminate in employment on the basis of religion if the employee’s religious faith is “a bona fide occupational qualification reasonably necessary to the normal operation of that particular business or enterprise.”</a:t>
            </a:r>
          </a:p>
          <a:p>
            <a:r>
              <a:rPr lang="en-US" dirty="0" smtClean="0"/>
              <a:t>In public schools, religious belief cannot be a factor in employment.</a:t>
            </a:r>
          </a:p>
          <a:p>
            <a:r>
              <a:rPr lang="en-US" dirty="0" smtClean="0"/>
              <a:t>Free Exercise Clause and Title VII do require public institutions to provide reasonable accommodations for individual employee’s free exercise of religion (reasonable adjustments to work schedule for religious holidays, etc.)</a:t>
            </a:r>
          </a:p>
          <a:p>
            <a:pPr lvl="1"/>
            <a:r>
              <a:rPr lang="en-US" dirty="0" smtClean="0"/>
              <a:t>Not reasonable if it causes an unreasonable financial or administrative burden or creates a health or safety risk for others</a:t>
            </a:r>
          </a:p>
          <a:p>
            <a:pPr lvl="1"/>
            <a:r>
              <a:rPr lang="en-US" dirty="0" smtClean="0"/>
              <a:t>Reasonable does not mean the accommodation most preferred by the employee.</a:t>
            </a:r>
            <a:endParaRPr lang="en-US" dirty="0"/>
          </a:p>
        </p:txBody>
      </p:sp>
    </p:spTree>
    <p:extLst>
      <p:ext uri="{BB962C8B-B14F-4D97-AF65-F5344CB8AC3E}">
        <p14:creationId xmlns:p14="http://schemas.microsoft.com/office/powerpoint/2010/main" val="807965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Summation</a:t>
            </a:r>
            <a:br>
              <a:rPr lang="en-US" dirty="0" smtClean="0"/>
            </a:br>
            <a:r>
              <a:rPr lang="en-US" dirty="0" smtClean="0"/>
              <a:t>The statutes and case law are saying that…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Students may:</a:t>
            </a:r>
          </a:p>
          <a:p>
            <a:pPr lvl="1"/>
            <a:r>
              <a:rPr lang="en-US" dirty="0" smtClean="0"/>
              <a:t>Pray individually</a:t>
            </a:r>
          </a:p>
          <a:p>
            <a:pPr lvl="1"/>
            <a:r>
              <a:rPr lang="en-US" dirty="0" smtClean="0"/>
              <a:t>Pray in groups in public areas of the school in a non-disruptive manner</a:t>
            </a:r>
          </a:p>
          <a:p>
            <a:pPr lvl="1"/>
            <a:r>
              <a:rPr lang="en-US" dirty="0" smtClean="0"/>
              <a:t>Participate in religious events at the school under the same conditions as other students are allowed to participate in other non-curricular activities.</a:t>
            </a:r>
          </a:p>
          <a:p>
            <a:pPr lvl="1"/>
            <a:r>
              <a:rPr lang="en-US" dirty="0" smtClean="0"/>
              <a:t>Distribute religious literature in the same manner as other students are allowed to distribute literature</a:t>
            </a:r>
          </a:p>
          <a:p>
            <a:pPr lvl="1"/>
            <a:r>
              <a:rPr lang="en-US" dirty="0" smtClean="0"/>
              <a:t>Display religious messages on clothing subject to student dress code policies regarding the displaying of messages on clothing</a:t>
            </a:r>
          </a:p>
          <a:p>
            <a:endParaRPr lang="en-US" dirty="0"/>
          </a:p>
        </p:txBody>
      </p:sp>
    </p:spTree>
    <p:extLst>
      <p:ext uri="{BB962C8B-B14F-4D97-AF65-F5344CB8AC3E}">
        <p14:creationId xmlns:p14="http://schemas.microsoft.com/office/powerpoint/2010/main" val="28837365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Summation</a:t>
            </a:r>
            <a:br>
              <a:rPr lang="en-US" dirty="0" smtClean="0"/>
            </a:br>
            <a:r>
              <a:rPr lang="en-US" dirty="0" smtClean="0"/>
              <a:t>The statutes and case law are saying that…</a:t>
            </a:r>
            <a:endParaRPr lang="en-US" dirty="0"/>
          </a:p>
        </p:txBody>
      </p:sp>
      <p:sp>
        <p:nvSpPr>
          <p:cNvPr id="3" name="Content Placeholder 2"/>
          <p:cNvSpPr>
            <a:spLocks noGrp="1"/>
          </p:cNvSpPr>
          <p:nvPr>
            <p:ph idx="1"/>
          </p:nvPr>
        </p:nvSpPr>
        <p:spPr/>
        <p:txBody>
          <a:bodyPr>
            <a:normAutofit/>
          </a:bodyPr>
          <a:lstStyle/>
          <a:p>
            <a:r>
              <a:rPr lang="en-US" dirty="0" smtClean="0"/>
              <a:t>Students may:</a:t>
            </a:r>
          </a:p>
          <a:p>
            <a:pPr lvl="1"/>
            <a:r>
              <a:rPr lang="en-US" dirty="0" smtClean="0"/>
              <a:t>Discuss and debate religious beliefs in a way that does not harass other students</a:t>
            </a:r>
          </a:p>
          <a:p>
            <a:pPr lvl="1"/>
            <a:r>
              <a:rPr lang="en-US" dirty="0" smtClean="0"/>
              <a:t>Study religion for historical purposes</a:t>
            </a:r>
          </a:p>
          <a:p>
            <a:pPr lvl="1"/>
            <a:r>
              <a:rPr lang="en-US" dirty="0" smtClean="0"/>
              <a:t>Express religious beliefs in school assignments</a:t>
            </a:r>
          </a:p>
          <a:p>
            <a:pPr lvl="1"/>
            <a:r>
              <a:rPr lang="en-US" dirty="0" smtClean="0"/>
              <a:t>Display religious messages on clothing subject to student dress code policies regarding the displaying of messages on clothing</a:t>
            </a:r>
          </a:p>
          <a:p>
            <a:endParaRPr lang="en-US" dirty="0"/>
          </a:p>
        </p:txBody>
      </p:sp>
    </p:spTree>
    <p:extLst>
      <p:ext uri="{BB962C8B-B14F-4D97-AF65-F5344CB8AC3E}">
        <p14:creationId xmlns:p14="http://schemas.microsoft.com/office/powerpoint/2010/main" val="15768699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Summation</a:t>
            </a:r>
            <a:br>
              <a:rPr lang="en-US" dirty="0" smtClean="0"/>
            </a:br>
            <a:r>
              <a:rPr lang="en-US" dirty="0" smtClean="0"/>
              <a:t>The statutes and case law are saying that…</a:t>
            </a:r>
            <a:endParaRPr lang="en-US" dirty="0"/>
          </a:p>
        </p:txBody>
      </p:sp>
      <p:sp>
        <p:nvSpPr>
          <p:cNvPr id="3" name="Content Placeholder 2"/>
          <p:cNvSpPr>
            <a:spLocks noGrp="1"/>
          </p:cNvSpPr>
          <p:nvPr>
            <p:ph idx="1"/>
          </p:nvPr>
        </p:nvSpPr>
        <p:spPr/>
        <p:txBody>
          <a:bodyPr>
            <a:normAutofit/>
          </a:bodyPr>
          <a:lstStyle/>
          <a:p>
            <a:r>
              <a:rPr lang="en-US" dirty="0" smtClean="0"/>
              <a:t>Students may NOT:</a:t>
            </a:r>
          </a:p>
          <a:p>
            <a:pPr lvl="1"/>
            <a:r>
              <a:rPr lang="en-US" sz="2400" dirty="0" smtClean="0"/>
              <a:t>Wear clothing that denigrates other religious beliefs</a:t>
            </a:r>
          </a:p>
          <a:p>
            <a:pPr lvl="1"/>
            <a:r>
              <a:rPr lang="en-US" sz="2400" dirty="0" smtClean="0"/>
              <a:t>Allow their religious practices to become disruptive of the educational process</a:t>
            </a:r>
          </a:p>
          <a:p>
            <a:endParaRPr lang="en-US" dirty="0"/>
          </a:p>
        </p:txBody>
      </p:sp>
    </p:spTree>
    <p:extLst>
      <p:ext uri="{BB962C8B-B14F-4D97-AF65-F5344CB8AC3E}">
        <p14:creationId xmlns:p14="http://schemas.microsoft.com/office/powerpoint/2010/main" val="29721675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Summation</a:t>
            </a:r>
            <a:br>
              <a:rPr lang="en-US" dirty="0" smtClean="0"/>
            </a:br>
            <a:r>
              <a:rPr lang="en-US" dirty="0" smtClean="0"/>
              <a:t>The statutes and case law are saying that…</a:t>
            </a:r>
            <a:endParaRPr lang="en-US" dirty="0"/>
          </a:p>
        </p:txBody>
      </p:sp>
      <p:sp>
        <p:nvSpPr>
          <p:cNvPr id="3" name="Content Placeholder 2"/>
          <p:cNvSpPr>
            <a:spLocks noGrp="1"/>
          </p:cNvSpPr>
          <p:nvPr>
            <p:ph idx="1"/>
          </p:nvPr>
        </p:nvSpPr>
        <p:spPr/>
        <p:txBody>
          <a:bodyPr>
            <a:normAutofit lnSpcReduction="10000"/>
          </a:bodyPr>
          <a:lstStyle/>
          <a:p>
            <a:r>
              <a:rPr lang="en-US" dirty="0" smtClean="0"/>
              <a:t>Employees may:</a:t>
            </a:r>
          </a:p>
          <a:p>
            <a:pPr lvl="1"/>
            <a:r>
              <a:rPr lang="en-US" sz="2400" dirty="0" smtClean="0"/>
              <a:t>Discuss comparative religions in a balanced manner and in a historical context</a:t>
            </a:r>
          </a:p>
          <a:p>
            <a:pPr lvl="1"/>
            <a:r>
              <a:rPr lang="en-US" sz="2400" dirty="0" smtClean="0"/>
              <a:t>Receive release time for religious observance</a:t>
            </a:r>
          </a:p>
          <a:p>
            <a:pPr lvl="1"/>
            <a:r>
              <a:rPr lang="en-US" sz="2400" dirty="0" smtClean="0"/>
              <a:t>May supervise a religious extracurricular group but may not participate in its activities</a:t>
            </a:r>
          </a:p>
          <a:p>
            <a:pPr lvl="1"/>
            <a:r>
              <a:rPr lang="en-US" sz="2400" dirty="0" smtClean="0"/>
              <a:t>Pray privately</a:t>
            </a:r>
          </a:p>
          <a:p>
            <a:endParaRPr lang="en-US" dirty="0"/>
          </a:p>
        </p:txBody>
      </p:sp>
    </p:spTree>
    <p:extLst>
      <p:ext uri="{BB962C8B-B14F-4D97-AF65-F5344CB8AC3E}">
        <p14:creationId xmlns:p14="http://schemas.microsoft.com/office/powerpoint/2010/main" val="6916605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Summation</a:t>
            </a:r>
            <a:br>
              <a:rPr lang="en-US" dirty="0" smtClean="0"/>
            </a:br>
            <a:r>
              <a:rPr lang="en-US" dirty="0" smtClean="0"/>
              <a:t>The statutes and case law are saying that…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Employees SHOULD NOT:</a:t>
            </a:r>
          </a:p>
          <a:p>
            <a:pPr lvl="1"/>
            <a:r>
              <a:rPr lang="en-US" sz="2400" dirty="0" smtClean="0"/>
              <a:t>Indicate a prayer or pray with students under any circumstances while on state property or engaged in supervision of students</a:t>
            </a:r>
          </a:p>
          <a:p>
            <a:pPr lvl="1"/>
            <a:r>
              <a:rPr lang="en-US" sz="2400" dirty="0" smtClean="0"/>
              <a:t>Display or read holy books in front of students for other than secular purposes</a:t>
            </a:r>
          </a:p>
          <a:p>
            <a:pPr lvl="1"/>
            <a:r>
              <a:rPr lang="en-US" sz="2400" dirty="0" smtClean="0"/>
              <a:t>Wear clothing that promotes their religious beliefs or denigrates the beliefs of others</a:t>
            </a:r>
          </a:p>
          <a:p>
            <a:pPr lvl="1"/>
            <a:r>
              <a:rPr lang="en-US" sz="2400" dirty="0" smtClean="0"/>
              <a:t>Discuss their own religious beliefs, even when asked direct questions by students.</a:t>
            </a:r>
          </a:p>
          <a:p>
            <a:endParaRPr lang="en-US" dirty="0"/>
          </a:p>
        </p:txBody>
      </p:sp>
    </p:spTree>
    <p:extLst>
      <p:ext uri="{BB962C8B-B14F-4D97-AF65-F5344CB8AC3E}">
        <p14:creationId xmlns:p14="http://schemas.microsoft.com/office/powerpoint/2010/main" val="8298971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Summation</a:t>
            </a:r>
            <a:br>
              <a:rPr lang="en-US" dirty="0" smtClean="0"/>
            </a:br>
            <a:r>
              <a:rPr lang="en-US" dirty="0" smtClean="0"/>
              <a:t>The statutes and case law are saying that…</a:t>
            </a:r>
            <a:endParaRPr lang="en-US" dirty="0"/>
          </a:p>
        </p:txBody>
      </p:sp>
      <p:sp>
        <p:nvSpPr>
          <p:cNvPr id="3" name="Content Placeholder 2"/>
          <p:cNvSpPr>
            <a:spLocks noGrp="1"/>
          </p:cNvSpPr>
          <p:nvPr>
            <p:ph idx="1"/>
          </p:nvPr>
        </p:nvSpPr>
        <p:spPr/>
        <p:txBody>
          <a:bodyPr>
            <a:normAutofit/>
          </a:bodyPr>
          <a:lstStyle/>
          <a:p>
            <a:r>
              <a:rPr lang="en-US" dirty="0" smtClean="0"/>
              <a:t>Schools MUST:</a:t>
            </a:r>
          </a:p>
          <a:p>
            <a:pPr lvl="1"/>
            <a:r>
              <a:rPr lang="en-US" sz="2400" dirty="0" smtClean="0"/>
              <a:t>Ensure students’ rights to exercise their religion, including appropriate accommodation</a:t>
            </a:r>
          </a:p>
          <a:p>
            <a:pPr lvl="1"/>
            <a:r>
              <a:rPr lang="en-US" sz="2400" dirty="0" smtClean="0"/>
              <a:t>Remain neutral</a:t>
            </a:r>
          </a:p>
          <a:p>
            <a:pPr lvl="1"/>
            <a:r>
              <a:rPr lang="en-US" sz="2400" dirty="0" smtClean="0"/>
              <a:t>Allow equal access to clubs, community groups, and religious organizations regardless </a:t>
            </a:r>
            <a:r>
              <a:rPr lang="en-US" sz="2400" smtClean="0"/>
              <a:t>of their beliefs (all or none).</a:t>
            </a:r>
            <a:endParaRPr lang="en-US" sz="2400" dirty="0" smtClean="0"/>
          </a:p>
          <a:p>
            <a:endParaRPr lang="en-US" dirty="0"/>
          </a:p>
        </p:txBody>
      </p:sp>
    </p:spTree>
    <p:extLst>
      <p:ext uri="{BB962C8B-B14F-4D97-AF65-F5344CB8AC3E}">
        <p14:creationId xmlns:p14="http://schemas.microsoft.com/office/powerpoint/2010/main" val="4174649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title="Heirarchy of 1st Amendment Rights"/>
          <p:cNvGraphicFramePr/>
          <p:nvPr>
            <p:extLst>
              <p:ext uri="{D42A27DB-BD31-4B8C-83A1-F6EECF244321}">
                <p14:modId xmlns:p14="http://schemas.microsoft.com/office/powerpoint/2010/main" val="865159408"/>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1167620" y="1026944"/>
            <a:ext cx="5711481" cy="523220"/>
          </a:xfrm>
          <a:prstGeom prst="rect">
            <a:avLst/>
          </a:prstGeom>
          <a:noFill/>
        </p:spPr>
        <p:txBody>
          <a:bodyPr wrap="square" rtlCol="0">
            <a:spAutoFit/>
          </a:bodyPr>
          <a:lstStyle/>
          <a:p>
            <a:r>
              <a:rPr lang="en-US" sz="2800" b="1" dirty="0" smtClean="0"/>
              <a:t>Hierarchy of 1</a:t>
            </a:r>
            <a:r>
              <a:rPr lang="en-US" sz="2800" b="1" baseline="30000" dirty="0" smtClean="0"/>
              <a:t>st</a:t>
            </a:r>
            <a:r>
              <a:rPr lang="en-US" sz="2800" b="1" dirty="0" smtClean="0"/>
              <a:t> Amendment Rights</a:t>
            </a:r>
            <a:endParaRPr lang="en-US" sz="2800" b="1" dirty="0"/>
          </a:p>
        </p:txBody>
      </p:sp>
    </p:spTree>
    <p:extLst>
      <p:ext uri="{BB962C8B-B14F-4D97-AF65-F5344CB8AC3E}">
        <p14:creationId xmlns:p14="http://schemas.microsoft.com/office/powerpoint/2010/main" val="3194714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Are Schools Special?</a:t>
            </a:r>
            <a:endParaRPr lang="en-US" dirty="0"/>
          </a:p>
        </p:txBody>
      </p:sp>
      <p:sp>
        <p:nvSpPr>
          <p:cNvPr id="3" name="Content Placeholder 2"/>
          <p:cNvSpPr>
            <a:spLocks noGrp="1"/>
          </p:cNvSpPr>
          <p:nvPr>
            <p:ph idx="1"/>
          </p:nvPr>
        </p:nvSpPr>
        <p:spPr/>
        <p:txBody>
          <a:bodyPr/>
          <a:lstStyle/>
          <a:p>
            <a:r>
              <a:rPr lang="en-US" dirty="0" smtClean="0"/>
              <a:t>We can open town hall meetings and congressional sessions with prayer.  We have mentions of God on our money and use Bibles in our courtrooms.  Why are schools any different?</a:t>
            </a:r>
          </a:p>
          <a:p>
            <a:pPr lvl="1"/>
            <a:r>
              <a:rPr lang="en-US" dirty="0" smtClean="0"/>
              <a:t>Courts have determined that primary and secondary school children are more susceptible to peer pressure and a desire to conform.</a:t>
            </a:r>
          </a:p>
          <a:p>
            <a:pPr lvl="1"/>
            <a:r>
              <a:rPr lang="en-US" dirty="0" smtClean="0"/>
              <a:t>Graduations and other big school functions represent milestones in life and are more meaningful than other government organized meetings (and therefore less “voluntary”)</a:t>
            </a:r>
            <a:endParaRPr lang="en-US" dirty="0"/>
          </a:p>
        </p:txBody>
      </p:sp>
    </p:spTree>
    <p:extLst>
      <p:ext uri="{BB962C8B-B14F-4D97-AF65-F5344CB8AC3E}">
        <p14:creationId xmlns:p14="http://schemas.microsoft.com/office/powerpoint/2010/main" val="618280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Wall of Separation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There’s a figurative wall of separation between church and state</a:t>
            </a:r>
          </a:p>
          <a:p>
            <a:pPr lvl="1"/>
            <a:r>
              <a:rPr lang="en-US" dirty="0" smtClean="0"/>
              <a:t>To set appropriate boundaries between private religion and public government power</a:t>
            </a:r>
          </a:p>
          <a:p>
            <a:pPr lvl="1"/>
            <a:r>
              <a:rPr lang="en-US" dirty="0" smtClean="0"/>
              <a:t>Protects religion from government interference</a:t>
            </a:r>
          </a:p>
          <a:p>
            <a:pPr lvl="1"/>
            <a:r>
              <a:rPr lang="en-US" dirty="0" smtClean="0"/>
              <a:t>Protects the government from conflict over the endorsement of an official religion and compelling citizens to express particular religious beliefs</a:t>
            </a:r>
          </a:p>
          <a:p>
            <a:r>
              <a:rPr lang="en-US" dirty="0" smtClean="0"/>
              <a:t>The height of the wall between church and state gets shorter or taller in each case….depending on the degree of danger presented (ex: having “In God We Trust” on money presents little danger while having group prayer in elementary schools has a much higher danger of establishing religion).</a:t>
            </a:r>
            <a:endParaRPr lang="en-US" dirty="0"/>
          </a:p>
        </p:txBody>
      </p:sp>
    </p:spTree>
    <p:extLst>
      <p:ext uri="{BB962C8B-B14F-4D97-AF65-F5344CB8AC3E}">
        <p14:creationId xmlns:p14="http://schemas.microsoft.com/office/powerpoint/2010/main" val="3926332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We Have a Wall?</a:t>
            </a:r>
            <a:endParaRPr lang="en-US" dirty="0"/>
          </a:p>
        </p:txBody>
      </p:sp>
      <p:sp>
        <p:nvSpPr>
          <p:cNvPr id="3" name="Content Placeholder 2"/>
          <p:cNvSpPr>
            <a:spLocks noGrp="1"/>
          </p:cNvSpPr>
          <p:nvPr>
            <p:ph idx="1"/>
          </p:nvPr>
        </p:nvSpPr>
        <p:spPr/>
        <p:txBody>
          <a:bodyPr/>
          <a:lstStyle/>
          <a:p>
            <a:r>
              <a:rPr lang="en-US" dirty="0" smtClean="0"/>
              <a:t>“[G]</a:t>
            </a:r>
            <a:r>
              <a:rPr lang="en-US" dirty="0" err="1" smtClean="0"/>
              <a:t>overnments</a:t>
            </a:r>
            <a:r>
              <a:rPr lang="en-US" dirty="0" smtClean="0"/>
              <a:t> of the past had shackled men’s tongues to make them speak only the religious thoughts that government wanted them to speak and to pray only to the God that government wanted them to pray to.  It is neither sacrilegious nor antireligious to say that each separate government in this country should stay out of the business of writing or sanctioning official prayers and leave that purely religious function to the people themselves and to those the people choose to look to for religious guidance.”  </a:t>
            </a:r>
            <a:r>
              <a:rPr lang="en-US" i="1" dirty="0" smtClean="0"/>
              <a:t>Engel v. Vitale</a:t>
            </a:r>
            <a:r>
              <a:rPr lang="en-US" dirty="0" smtClean="0"/>
              <a:t>, 370 U.S. 421, 434 (1962).</a:t>
            </a:r>
            <a:endParaRPr lang="en-US" dirty="0"/>
          </a:p>
        </p:txBody>
      </p:sp>
    </p:spTree>
    <p:extLst>
      <p:ext uri="{BB962C8B-B14F-4D97-AF65-F5344CB8AC3E}">
        <p14:creationId xmlns:p14="http://schemas.microsoft.com/office/powerpoint/2010/main" val="2572823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Establishment of Religion</a:t>
            </a:r>
            <a:endParaRPr lang="en-US" dirty="0"/>
          </a:p>
        </p:txBody>
      </p:sp>
      <p:sp>
        <p:nvSpPr>
          <p:cNvPr id="3" name="Content Placeholder 2"/>
          <p:cNvSpPr>
            <a:spLocks noGrp="1"/>
          </p:cNvSpPr>
          <p:nvPr>
            <p:ph idx="1"/>
          </p:nvPr>
        </p:nvSpPr>
        <p:spPr/>
        <p:txBody>
          <a:bodyPr>
            <a:normAutofit fontScale="85000" lnSpcReduction="20000"/>
          </a:bodyPr>
          <a:lstStyle/>
          <a:p>
            <a:r>
              <a:rPr lang="en-US" i="1" dirty="0" smtClean="0"/>
              <a:t>Lemon</a:t>
            </a:r>
            <a:r>
              <a:rPr lang="en-US" dirty="0" smtClean="0"/>
              <a:t> Test (from </a:t>
            </a:r>
            <a:r>
              <a:rPr lang="en-US" i="1" dirty="0" smtClean="0"/>
              <a:t>Lemon v. </a:t>
            </a:r>
            <a:r>
              <a:rPr lang="en-US" i="1" dirty="0" err="1" smtClean="0"/>
              <a:t>Kurtzman</a:t>
            </a:r>
            <a:r>
              <a:rPr lang="en-US" dirty="0" smtClean="0"/>
              <a:t>, 403 U.S. 602 (1971)):</a:t>
            </a:r>
          </a:p>
          <a:p>
            <a:pPr lvl="1"/>
            <a:r>
              <a:rPr lang="en-US" dirty="0" smtClean="0"/>
              <a:t>To satisfy the Establishment Clause, a governmental practice must:</a:t>
            </a:r>
          </a:p>
          <a:p>
            <a:pPr marL="914400" lvl="2" indent="0">
              <a:buNone/>
            </a:pPr>
            <a:r>
              <a:rPr lang="en-US" dirty="0" smtClean="0"/>
              <a:t>1.  reflect a clearly secular purpose;</a:t>
            </a:r>
          </a:p>
          <a:p>
            <a:pPr marL="914400" lvl="2" indent="0">
              <a:buNone/>
            </a:pPr>
            <a:r>
              <a:rPr lang="en-US" dirty="0" smtClean="0"/>
              <a:t>2.  have a primary effect that neither advances nor inhibits religion; </a:t>
            </a:r>
            <a:r>
              <a:rPr lang="en-US" u="sng" dirty="0" smtClean="0"/>
              <a:t>and</a:t>
            </a:r>
            <a:r>
              <a:rPr lang="en-US" dirty="0" smtClean="0"/>
              <a:t>,</a:t>
            </a:r>
          </a:p>
          <a:p>
            <a:pPr marL="914400" lvl="2" indent="0">
              <a:buNone/>
            </a:pPr>
            <a:r>
              <a:rPr lang="en-US" dirty="0" smtClean="0"/>
              <a:t>3.  avoid excessive government entanglement with religion.</a:t>
            </a:r>
          </a:p>
          <a:p>
            <a:r>
              <a:rPr lang="en-US" i="1" dirty="0" smtClean="0"/>
              <a:t>Lemon</a:t>
            </a:r>
            <a:r>
              <a:rPr lang="en-US" dirty="0" smtClean="0"/>
              <a:t> test is violated whenever government action “creates an identification of the state with a religion, or with religion in general,” or when “the effect of the governmental action is to endorse one religion over another, or to endorse religion in general.”  </a:t>
            </a:r>
            <a:r>
              <a:rPr lang="en-US" i="1" dirty="0" smtClean="0"/>
              <a:t>Lee v. Weisman</a:t>
            </a:r>
            <a:r>
              <a:rPr lang="en-US" dirty="0" smtClean="0"/>
              <a:t>, 505 U.S. 577, 585 (1992).</a:t>
            </a:r>
          </a:p>
          <a:p>
            <a:r>
              <a:rPr lang="en-US" dirty="0" smtClean="0"/>
              <a:t>Note that there is a disagreement between the judges re: whether coercion is a factor.</a:t>
            </a:r>
            <a:endParaRPr lang="en-US" dirty="0"/>
          </a:p>
        </p:txBody>
      </p:sp>
    </p:spTree>
    <p:extLst>
      <p:ext uri="{BB962C8B-B14F-4D97-AF65-F5344CB8AC3E}">
        <p14:creationId xmlns:p14="http://schemas.microsoft.com/office/powerpoint/2010/main" val="374016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Religious Issues for Schools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Prayer and Bible reading in the school</a:t>
            </a:r>
          </a:p>
          <a:p>
            <a:r>
              <a:rPr lang="en-US" dirty="0" smtClean="0"/>
              <a:t>Prayer at school-sponsored events</a:t>
            </a:r>
          </a:p>
          <a:p>
            <a:r>
              <a:rPr lang="en-US" dirty="0" smtClean="0"/>
              <a:t>Baccalaureate services</a:t>
            </a:r>
          </a:p>
          <a:p>
            <a:r>
              <a:rPr lang="en-US" dirty="0" smtClean="0"/>
              <a:t>Use of school facilities by students for religious purposes such as Bible study clubs and meetings of the Fellowship of Christian Athletes</a:t>
            </a:r>
          </a:p>
          <a:p>
            <a:r>
              <a:rPr lang="en-US" dirty="0" smtClean="0"/>
              <a:t>Distribution of Gideon Bibles, religious tracts</a:t>
            </a:r>
          </a:p>
          <a:p>
            <a:r>
              <a:rPr lang="en-US" dirty="0" smtClean="0"/>
              <a:t>Faculty expression of religious perspectives</a:t>
            </a:r>
          </a:p>
          <a:p>
            <a:r>
              <a:rPr lang="en-US" dirty="0" smtClean="0"/>
              <a:t>Activities related to religious holidays</a:t>
            </a:r>
          </a:p>
          <a:p>
            <a:pPr marL="457200" lvl="1" indent="0">
              <a:buNone/>
            </a:pPr>
            <a:endParaRPr lang="en-US" dirty="0"/>
          </a:p>
        </p:txBody>
      </p:sp>
    </p:spTree>
    <p:extLst>
      <p:ext uri="{BB962C8B-B14F-4D97-AF65-F5344CB8AC3E}">
        <p14:creationId xmlns:p14="http://schemas.microsoft.com/office/powerpoint/2010/main" val="23107703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AB946B"/>
      </a:accent1>
      <a:accent2>
        <a:srgbClr val="C04F32"/>
      </a:accent2>
      <a:accent3>
        <a:srgbClr val="DD8C3C"/>
      </a:accent3>
      <a:accent4>
        <a:srgbClr val="8E684C"/>
      </a:accent4>
      <a:accent5>
        <a:srgbClr val="CBAF62"/>
      </a:accent5>
      <a:accent6>
        <a:srgbClr val="803348"/>
      </a:accent6>
      <a:hlink>
        <a:srgbClr val="86724D"/>
      </a:hlink>
      <a:folHlink>
        <a:srgbClr val="B99E84"/>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A2BEDC8B-F191-493B-BA33-0F4F800A89D3}"/>
    </a:ext>
  </a:extLst>
</a:theme>
</file>

<file path=docProps/app.xml><?xml version="1.0" encoding="utf-8"?>
<Properties xmlns="http://schemas.openxmlformats.org/officeDocument/2006/extended-properties" xmlns:vt="http://schemas.openxmlformats.org/officeDocument/2006/docPropsVTypes">
  <Template>Organic</Template>
  <TotalTime>9586</TotalTime>
  <Words>3090</Words>
  <Application>Microsoft Office PowerPoint</Application>
  <PresentationFormat>Widescreen</PresentationFormat>
  <Paragraphs>198</Paragraphs>
  <Slides>37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37</vt:i4>
      </vt:variant>
    </vt:vector>
  </HeadingPairs>
  <TitlesOfParts>
    <vt:vector size="40" baseType="lpstr">
      <vt:lpstr>Arial</vt:lpstr>
      <vt:lpstr>Garamond</vt:lpstr>
      <vt:lpstr>Organic</vt:lpstr>
      <vt:lpstr>First Amendment: Religion</vt:lpstr>
      <vt:lpstr>Religion in Schools</vt:lpstr>
      <vt:lpstr>Constitutional Protections</vt:lpstr>
      <vt:lpstr>PowerPoint Presentation</vt:lpstr>
      <vt:lpstr>Why Are Schools Special?</vt:lpstr>
      <vt:lpstr>Wall of Separation</vt:lpstr>
      <vt:lpstr>Why Do We Have a Wall?</vt:lpstr>
      <vt:lpstr>Establishment of Religion</vt:lpstr>
      <vt:lpstr>Examples of Religious Issues for Schools</vt:lpstr>
      <vt:lpstr>Prayer and Bible Reading</vt:lpstr>
      <vt:lpstr>Prayer and Bible Reading</vt:lpstr>
      <vt:lpstr>5th Circuit Graduation Prayer</vt:lpstr>
      <vt:lpstr>Coercion of Expression</vt:lpstr>
      <vt:lpstr>Prayer at School-Sponsored Events</vt:lpstr>
      <vt:lpstr>§37-13-4.1-Voluntary prayer at school related student events</vt:lpstr>
      <vt:lpstr>Other activities that do not violate the Establishment Clause…</vt:lpstr>
      <vt:lpstr>Equal Access to School Facilities</vt:lpstr>
      <vt:lpstr>Equal Access Act of 2003 Free Exercise Clause</vt:lpstr>
      <vt:lpstr>Equal Access Act of 2003 Free Exercise Clause</vt:lpstr>
      <vt:lpstr>Equal Access Act of 2003 Free Exercise Clause</vt:lpstr>
      <vt:lpstr>Limited Open Forum (In-School)</vt:lpstr>
      <vt:lpstr>Limited Open Forums (Public)</vt:lpstr>
      <vt:lpstr>Gideon Bibles</vt:lpstr>
      <vt:lpstr>Proselytizing in School</vt:lpstr>
      <vt:lpstr>Proselytizing in School</vt:lpstr>
      <vt:lpstr>Teaching Evolution</vt:lpstr>
      <vt:lpstr>Teaching Evolution</vt:lpstr>
      <vt:lpstr>Free Exercise of Religion</vt:lpstr>
      <vt:lpstr>Free Exercise cont…</vt:lpstr>
      <vt:lpstr>Examples of Accommodations</vt:lpstr>
      <vt:lpstr>Teachers’ Free Exercise</vt:lpstr>
      <vt:lpstr>Summation The statutes and case law are saying that…</vt:lpstr>
      <vt:lpstr>Summation The statutes and case law are saying that…</vt:lpstr>
      <vt:lpstr>Summation The statutes and case law are saying that…</vt:lpstr>
      <vt:lpstr>Summation The statutes and case law are saying that…</vt:lpstr>
      <vt:lpstr>Summation The statutes and case law are saying that…</vt:lpstr>
      <vt:lpstr>Summation The statutes and case law are saying that…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First Amendment: Religion</dc:title>
  <dc:creator>Annie</dc:creator>
  <cp:lastModifiedBy>Noal Cochran</cp:lastModifiedBy>
  <cp:revision>46</cp:revision>
  <dcterms:created xsi:type="dcterms:W3CDTF">2014-06-09T15:10:22Z</dcterms:created>
  <dcterms:modified xsi:type="dcterms:W3CDTF">2019-01-02T22:24:37Z</dcterms:modified>
</cp:coreProperties>
</file>